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 id="2147483710" r:id="rId3"/>
  </p:sldMasterIdLst>
  <p:notesMasterIdLst>
    <p:notesMasterId r:id="rId32"/>
  </p:notesMasterIdLst>
  <p:sldIdLst>
    <p:sldId id="257" r:id="rId4"/>
    <p:sldId id="290" r:id="rId5"/>
    <p:sldId id="256" r:id="rId6"/>
    <p:sldId id="258" r:id="rId7"/>
    <p:sldId id="259" r:id="rId8"/>
    <p:sldId id="261" r:id="rId9"/>
    <p:sldId id="262" r:id="rId10"/>
    <p:sldId id="263" r:id="rId11"/>
    <p:sldId id="271" r:id="rId12"/>
    <p:sldId id="294" r:id="rId13"/>
    <p:sldId id="293" r:id="rId14"/>
    <p:sldId id="289" r:id="rId15"/>
    <p:sldId id="285" r:id="rId16"/>
    <p:sldId id="286" r:id="rId17"/>
    <p:sldId id="303" r:id="rId18"/>
    <p:sldId id="305" r:id="rId19"/>
    <p:sldId id="304" r:id="rId20"/>
    <p:sldId id="307" r:id="rId21"/>
    <p:sldId id="306" r:id="rId22"/>
    <p:sldId id="301" r:id="rId23"/>
    <p:sldId id="308" r:id="rId24"/>
    <p:sldId id="309" r:id="rId25"/>
    <p:sldId id="310" r:id="rId26"/>
    <p:sldId id="311" r:id="rId27"/>
    <p:sldId id="312" r:id="rId28"/>
    <p:sldId id="313" r:id="rId29"/>
    <p:sldId id="299" r:id="rId30"/>
    <p:sldId id="30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394" autoAdjust="0"/>
  </p:normalViewPr>
  <p:slideViewPr>
    <p:cSldViewPr snapToGrid="0">
      <p:cViewPr varScale="1">
        <p:scale>
          <a:sx n="67" d="100"/>
          <a:sy n="67" d="100"/>
        </p:scale>
        <p:origin x="19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15021-D00D-41EE-A6FB-0891ED85CDE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25963F1-A173-4193-B6C3-8D6FA3C3BEDC}">
      <dgm:prSet phldrT="[Text]"/>
      <dgm:spPr/>
      <dgm:t>
        <a:bodyPr/>
        <a:lstStyle/>
        <a:p>
          <a:r>
            <a:rPr lang="en-US" dirty="0" smtClean="0"/>
            <a:t>Cutting Plane Algorithm</a:t>
          </a:r>
          <a:endParaRPr lang="en-US" dirty="0"/>
        </a:p>
      </dgm:t>
    </dgm:pt>
    <dgm:pt modelId="{2123F077-8E18-4E11-96C9-7212BE5E2EC5}" type="parTrans" cxnId="{8C1ABD4F-37EA-4C02-AA93-A9568DB59A32}">
      <dgm:prSet/>
      <dgm:spPr/>
      <dgm:t>
        <a:bodyPr/>
        <a:lstStyle/>
        <a:p>
          <a:endParaRPr lang="en-US"/>
        </a:p>
      </dgm:t>
    </dgm:pt>
    <dgm:pt modelId="{29F05602-D947-4FDD-970B-843B68ED8ED4}" type="sibTrans" cxnId="{8C1ABD4F-37EA-4C02-AA93-A9568DB59A32}">
      <dgm:prSet/>
      <dgm:spPr>
        <a:ln w="57150"/>
      </dgm:spPr>
      <dgm:t>
        <a:bodyPr/>
        <a:lstStyle/>
        <a:p>
          <a:endParaRPr lang="en-US"/>
        </a:p>
      </dgm:t>
    </dgm:pt>
    <dgm:pt modelId="{24B1B2E2-1C2E-49F3-8AAE-66BBBD284C1F}">
      <dgm:prSet phldrT="[Text]"/>
      <dgm:spPr/>
      <dgm:t>
        <a:bodyPr/>
        <a:lstStyle/>
        <a:p>
          <a:r>
            <a:rPr lang="en-US" dirty="0" smtClean="0">
              <a:solidFill>
                <a:schemeClr val="accent4">
                  <a:lumMod val="10000"/>
                </a:schemeClr>
              </a:solidFill>
              <a:latin typeface="Segoe UI" panose="020B0502040204020203" pitchFamily="34" charset="0"/>
              <a:cs typeface="Segoe UI" panose="020B0502040204020203" pitchFamily="34" charset="0"/>
            </a:rPr>
            <a:t>Implemented to solve for interdependency model equilibrium</a:t>
          </a:r>
          <a:endParaRPr lang="en-US" dirty="0"/>
        </a:p>
      </dgm:t>
    </dgm:pt>
    <dgm:pt modelId="{9EE004C8-62C0-4C52-B230-FDFCCACC7C5B}" type="parTrans" cxnId="{F7E3E041-87B7-47D5-BDBB-582EB21C5DE1}">
      <dgm:prSet/>
      <dgm:spPr/>
      <dgm:t>
        <a:bodyPr/>
        <a:lstStyle/>
        <a:p>
          <a:endParaRPr lang="en-US"/>
        </a:p>
      </dgm:t>
    </dgm:pt>
    <dgm:pt modelId="{0BE12FE3-BF79-46D3-98FB-6485D02BE9DF}" type="sibTrans" cxnId="{F7E3E041-87B7-47D5-BDBB-582EB21C5DE1}">
      <dgm:prSet/>
      <dgm:spPr/>
      <dgm:t>
        <a:bodyPr/>
        <a:lstStyle/>
        <a:p>
          <a:endParaRPr lang="en-US"/>
        </a:p>
      </dgm:t>
    </dgm:pt>
    <dgm:pt modelId="{5BBA5296-6270-49FA-BB53-72674C72E53A}">
      <dgm:prSet phldrT="[Text]"/>
      <dgm:spPr/>
      <dgm:t>
        <a:bodyPr/>
        <a:lstStyle/>
        <a:p>
          <a:r>
            <a:rPr lang="en-US" dirty="0" smtClean="0"/>
            <a:t>Two-Stage GA</a:t>
          </a:r>
          <a:endParaRPr lang="en-US" dirty="0"/>
        </a:p>
      </dgm:t>
    </dgm:pt>
    <dgm:pt modelId="{F7B5A120-BB5F-4C6C-A66B-0E63A75FC0CC}" type="parTrans" cxnId="{C7D817EF-B2CE-48DA-BA75-CA9FB543976C}">
      <dgm:prSet/>
      <dgm:spPr/>
      <dgm:t>
        <a:bodyPr/>
        <a:lstStyle/>
        <a:p>
          <a:endParaRPr lang="en-US"/>
        </a:p>
      </dgm:t>
    </dgm:pt>
    <dgm:pt modelId="{47238DBC-B289-4B0A-97EC-9A5FB458FD9A}" type="sibTrans" cxnId="{C7D817EF-B2CE-48DA-BA75-CA9FB543976C}">
      <dgm:prSet/>
      <dgm:spPr/>
      <dgm:t>
        <a:bodyPr/>
        <a:lstStyle/>
        <a:p>
          <a:endParaRPr lang="en-US"/>
        </a:p>
      </dgm:t>
    </dgm:pt>
    <dgm:pt modelId="{CE056F51-8C90-4EC6-A7B7-218266E30281}">
      <dgm:prSet phldrT="[Text]"/>
      <dgm:spPr/>
      <dgm:t>
        <a:bodyPr/>
        <a:lstStyle/>
        <a:p>
          <a:r>
            <a:rPr lang="en-US" dirty="0" smtClean="0">
              <a:solidFill>
                <a:schemeClr val="accent4">
                  <a:lumMod val="10000"/>
                </a:schemeClr>
              </a:solidFill>
              <a:latin typeface="Segoe UI" panose="020B0502040204020203" pitchFamily="34" charset="0"/>
              <a:cs typeface="Segoe UI" panose="020B0502040204020203" pitchFamily="34" charset="0"/>
            </a:rPr>
            <a:t>Solve the two-stage optimization</a:t>
          </a:r>
          <a:endParaRPr lang="en-US" dirty="0"/>
        </a:p>
      </dgm:t>
    </dgm:pt>
    <dgm:pt modelId="{5826DB09-19F4-46E1-9C88-B67A045C8E3B}" type="parTrans" cxnId="{2D6D56FB-5168-4B12-BB88-FB1E4C1CB558}">
      <dgm:prSet/>
      <dgm:spPr/>
      <dgm:t>
        <a:bodyPr/>
        <a:lstStyle/>
        <a:p>
          <a:endParaRPr lang="en-US"/>
        </a:p>
      </dgm:t>
    </dgm:pt>
    <dgm:pt modelId="{547DA528-C886-480C-9F78-C3E8586AF7A1}" type="sibTrans" cxnId="{2D6D56FB-5168-4B12-BB88-FB1E4C1CB558}">
      <dgm:prSet/>
      <dgm:spPr/>
      <dgm:t>
        <a:bodyPr/>
        <a:lstStyle/>
        <a:p>
          <a:endParaRPr lang="en-US"/>
        </a:p>
      </dgm:t>
    </dgm:pt>
    <dgm:pt modelId="{AD5F374B-4C8A-4305-92A8-EE9A51779CB7}">
      <dgm:prSet/>
      <dgm:spPr/>
      <dgm:t>
        <a:bodyPr/>
        <a:lstStyle/>
        <a:p>
          <a:r>
            <a:rPr lang="en-US" dirty="0" smtClean="0">
              <a:solidFill>
                <a:schemeClr val="accent4">
                  <a:lumMod val="10000"/>
                </a:schemeClr>
              </a:solidFill>
              <a:latin typeface="Segoe UI" panose="020B0502040204020203" pitchFamily="34" charset="0"/>
              <a:cs typeface="Segoe UI" panose="020B0502040204020203" pitchFamily="34" charset="0"/>
            </a:rPr>
            <a:t>Based on Nguyen and Dupuis (1984)</a:t>
          </a:r>
          <a:endParaRPr lang="en-US" dirty="0">
            <a:solidFill>
              <a:schemeClr val="accent4">
                <a:lumMod val="10000"/>
              </a:schemeClr>
            </a:solidFill>
            <a:latin typeface="Segoe UI" panose="020B0502040204020203" pitchFamily="34" charset="0"/>
            <a:cs typeface="Segoe UI" panose="020B0502040204020203" pitchFamily="34" charset="0"/>
          </a:endParaRPr>
        </a:p>
      </dgm:t>
    </dgm:pt>
    <dgm:pt modelId="{D4D46D58-8D91-4783-B917-195E7D3DBD5B}" type="parTrans" cxnId="{9A33FB68-F7A5-4E4B-B119-5D33D1206A4E}">
      <dgm:prSet/>
      <dgm:spPr/>
      <dgm:t>
        <a:bodyPr/>
        <a:lstStyle/>
        <a:p>
          <a:endParaRPr lang="en-US"/>
        </a:p>
      </dgm:t>
    </dgm:pt>
    <dgm:pt modelId="{7DA7AC51-5BBB-4ED2-A453-30FB0BBDE10F}" type="sibTrans" cxnId="{9A33FB68-F7A5-4E4B-B119-5D33D1206A4E}">
      <dgm:prSet/>
      <dgm:spPr/>
      <dgm:t>
        <a:bodyPr/>
        <a:lstStyle/>
        <a:p>
          <a:endParaRPr lang="en-US"/>
        </a:p>
      </dgm:t>
    </dgm:pt>
    <dgm:pt modelId="{06A836CE-EB67-4B69-AC78-54A9BF24F90E}">
      <dgm:prSet phldrT="[Text]"/>
      <dgm:spPr/>
      <dgm:t>
        <a:bodyPr/>
        <a:lstStyle/>
        <a:p>
          <a:r>
            <a:rPr lang="en-US" dirty="0" smtClean="0">
              <a:solidFill>
                <a:schemeClr val="accent4">
                  <a:lumMod val="10000"/>
                </a:schemeClr>
              </a:solidFill>
              <a:latin typeface="Segoe UI" panose="020B0502040204020203" pitchFamily="34" charset="0"/>
              <a:cs typeface="Segoe UI" panose="020B0502040204020203" pitchFamily="34" charset="0"/>
            </a:rPr>
            <a:t>Evaluate 1st stage decision based on the optimal 2nd stage decision</a:t>
          </a:r>
          <a:endParaRPr lang="en-US" dirty="0">
            <a:solidFill>
              <a:schemeClr val="accent4">
                <a:lumMod val="10000"/>
              </a:schemeClr>
            </a:solidFill>
            <a:latin typeface="Segoe UI" panose="020B0502040204020203" pitchFamily="34" charset="0"/>
            <a:cs typeface="Segoe UI" panose="020B0502040204020203" pitchFamily="34" charset="0"/>
          </a:endParaRPr>
        </a:p>
      </dgm:t>
    </dgm:pt>
    <dgm:pt modelId="{6B14BF19-1867-442A-9965-DD37802C6C27}" type="parTrans" cxnId="{7FB0AAAE-CDC8-4F21-963A-E8C4075A62DD}">
      <dgm:prSet/>
      <dgm:spPr/>
      <dgm:t>
        <a:bodyPr/>
        <a:lstStyle/>
        <a:p>
          <a:endParaRPr lang="en-US"/>
        </a:p>
      </dgm:t>
    </dgm:pt>
    <dgm:pt modelId="{BDF09C0A-DF94-47B4-9DA1-F47E73957064}" type="sibTrans" cxnId="{7FB0AAAE-CDC8-4F21-963A-E8C4075A62DD}">
      <dgm:prSet/>
      <dgm:spPr/>
      <dgm:t>
        <a:bodyPr/>
        <a:lstStyle/>
        <a:p>
          <a:endParaRPr lang="en-US"/>
        </a:p>
      </dgm:t>
    </dgm:pt>
    <dgm:pt modelId="{1706807E-1BD9-4C0D-9B75-D05BAE7E646D}" type="pres">
      <dgm:prSet presAssocID="{B6315021-D00D-41EE-A6FB-0891ED85CDED}" presName="Name0" presStyleCnt="0">
        <dgm:presLayoutVars>
          <dgm:dir/>
          <dgm:animLvl val="lvl"/>
          <dgm:resizeHandles val="exact"/>
        </dgm:presLayoutVars>
      </dgm:prSet>
      <dgm:spPr/>
      <dgm:t>
        <a:bodyPr/>
        <a:lstStyle/>
        <a:p>
          <a:endParaRPr lang="en-US"/>
        </a:p>
      </dgm:t>
    </dgm:pt>
    <dgm:pt modelId="{4B99B43B-1E61-435A-A866-ED154171B0F8}" type="pres">
      <dgm:prSet presAssocID="{B6315021-D00D-41EE-A6FB-0891ED85CDED}" presName="tSp" presStyleCnt="0"/>
      <dgm:spPr/>
    </dgm:pt>
    <dgm:pt modelId="{6D43D90C-0189-4A67-B9D3-19CBA20E3C88}" type="pres">
      <dgm:prSet presAssocID="{B6315021-D00D-41EE-A6FB-0891ED85CDED}" presName="bSp" presStyleCnt="0"/>
      <dgm:spPr/>
    </dgm:pt>
    <dgm:pt modelId="{20F1E2D5-416B-4A40-A796-913FD8B8F710}" type="pres">
      <dgm:prSet presAssocID="{B6315021-D00D-41EE-A6FB-0891ED85CDED}" presName="process" presStyleCnt="0"/>
      <dgm:spPr/>
    </dgm:pt>
    <dgm:pt modelId="{E7BC191C-24CF-481F-9650-D20DED9BD428}" type="pres">
      <dgm:prSet presAssocID="{425963F1-A173-4193-B6C3-8D6FA3C3BEDC}" presName="composite1" presStyleCnt="0"/>
      <dgm:spPr/>
    </dgm:pt>
    <dgm:pt modelId="{132A47FB-720E-49AB-A0EF-5EDEA42C1364}" type="pres">
      <dgm:prSet presAssocID="{425963F1-A173-4193-B6C3-8D6FA3C3BEDC}" presName="dummyNode1" presStyleLbl="node1" presStyleIdx="0" presStyleCnt="2"/>
      <dgm:spPr/>
    </dgm:pt>
    <dgm:pt modelId="{BB6361BF-8B18-4D4C-9CF2-7121DDC04779}" type="pres">
      <dgm:prSet presAssocID="{425963F1-A173-4193-B6C3-8D6FA3C3BEDC}" presName="childNode1" presStyleLbl="bgAcc1" presStyleIdx="0" presStyleCnt="2">
        <dgm:presLayoutVars>
          <dgm:bulletEnabled val="1"/>
        </dgm:presLayoutVars>
      </dgm:prSet>
      <dgm:spPr/>
      <dgm:t>
        <a:bodyPr/>
        <a:lstStyle/>
        <a:p>
          <a:endParaRPr lang="en-US"/>
        </a:p>
      </dgm:t>
    </dgm:pt>
    <dgm:pt modelId="{5F4D8864-BC4F-4C1C-90FB-A50FA7CF9AAA}" type="pres">
      <dgm:prSet presAssocID="{425963F1-A173-4193-B6C3-8D6FA3C3BEDC}" presName="childNode1tx" presStyleLbl="bgAcc1" presStyleIdx="0" presStyleCnt="2">
        <dgm:presLayoutVars>
          <dgm:bulletEnabled val="1"/>
        </dgm:presLayoutVars>
      </dgm:prSet>
      <dgm:spPr/>
      <dgm:t>
        <a:bodyPr/>
        <a:lstStyle/>
        <a:p>
          <a:endParaRPr lang="en-US"/>
        </a:p>
      </dgm:t>
    </dgm:pt>
    <dgm:pt modelId="{A2F1486C-2B14-4B71-B512-C4BBDC63703D}" type="pres">
      <dgm:prSet presAssocID="{425963F1-A173-4193-B6C3-8D6FA3C3BEDC}" presName="parentNode1" presStyleLbl="node1" presStyleIdx="0" presStyleCnt="2">
        <dgm:presLayoutVars>
          <dgm:chMax val="1"/>
          <dgm:bulletEnabled val="1"/>
        </dgm:presLayoutVars>
      </dgm:prSet>
      <dgm:spPr/>
      <dgm:t>
        <a:bodyPr/>
        <a:lstStyle/>
        <a:p>
          <a:endParaRPr lang="en-US"/>
        </a:p>
      </dgm:t>
    </dgm:pt>
    <dgm:pt modelId="{E99AEB2F-3C78-48A4-B860-CF07D29D1F99}" type="pres">
      <dgm:prSet presAssocID="{425963F1-A173-4193-B6C3-8D6FA3C3BEDC}" presName="connSite1" presStyleCnt="0"/>
      <dgm:spPr/>
    </dgm:pt>
    <dgm:pt modelId="{56D53BBA-824C-41CB-B9B5-A22896014FA2}" type="pres">
      <dgm:prSet presAssocID="{29F05602-D947-4FDD-970B-843B68ED8ED4}" presName="Name9" presStyleLbl="sibTrans2D1" presStyleIdx="0" presStyleCnt="1"/>
      <dgm:spPr/>
      <dgm:t>
        <a:bodyPr/>
        <a:lstStyle/>
        <a:p>
          <a:endParaRPr lang="en-US"/>
        </a:p>
      </dgm:t>
    </dgm:pt>
    <dgm:pt modelId="{5E23DEED-C6AA-4090-954D-B66CB735FDAC}" type="pres">
      <dgm:prSet presAssocID="{5BBA5296-6270-49FA-BB53-72674C72E53A}" presName="composite2" presStyleCnt="0"/>
      <dgm:spPr/>
    </dgm:pt>
    <dgm:pt modelId="{D32B2C0B-3209-4ECB-B083-B93EB14E0760}" type="pres">
      <dgm:prSet presAssocID="{5BBA5296-6270-49FA-BB53-72674C72E53A}" presName="dummyNode2" presStyleLbl="node1" presStyleIdx="0" presStyleCnt="2"/>
      <dgm:spPr/>
    </dgm:pt>
    <dgm:pt modelId="{57304190-13CB-4826-BAF4-4B62BFE21224}" type="pres">
      <dgm:prSet presAssocID="{5BBA5296-6270-49FA-BB53-72674C72E53A}" presName="childNode2" presStyleLbl="bgAcc1" presStyleIdx="1" presStyleCnt="2">
        <dgm:presLayoutVars>
          <dgm:bulletEnabled val="1"/>
        </dgm:presLayoutVars>
      </dgm:prSet>
      <dgm:spPr/>
      <dgm:t>
        <a:bodyPr/>
        <a:lstStyle/>
        <a:p>
          <a:endParaRPr lang="en-US"/>
        </a:p>
      </dgm:t>
    </dgm:pt>
    <dgm:pt modelId="{6B067A8D-4ABF-403D-97D3-354F81730AB5}" type="pres">
      <dgm:prSet presAssocID="{5BBA5296-6270-49FA-BB53-72674C72E53A}" presName="childNode2tx" presStyleLbl="bgAcc1" presStyleIdx="1" presStyleCnt="2">
        <dgm:presLayoutVars>
          <dgm:bulletEnabled val="1"/>
        </dgm:presLayoutVars>
      </dgm:prSet>
      <dgm:spPr/>
      <dgm:t>
        <a:bodyPr/>
        <a:lstStyle/>
        <a:p>
          <a:endParaRPr lang="en-US"/>
        </a:p>
      </dgm:t>
    </dgm:pt>
    <dgm:pt modelId="{67B2327F-9C12-40FD-9615-E5B6ED522DEC}" type="pres">
      <dgm:prSet presAssocID="{5BBA5296-6270-49FA-BB53-72674C72E53A}" presName="parentNode2" presStyleLbl="node1" presStyleIdx="1" presStyleCnt="2">
        <dgm:presLayoutVars>
          <dgm:chMax val="0"/>
          <dgm:bulletEnabled val="1"/>
        </dgm:presLayoutVars>
      </dgm:prSet>
      <dgm:spPr/>
      <dgm:t>
        <a:bodyPr/>
        <a:lstStyle/>
        <a:p>
          <a:endParaRPr lang="en-US"/>
        </a:p>
      </dgm:t>
    </dgm:pt>
    <dgm:pt modelId="{59D22CB4-A3B1-4021-96D0-8C62B3CA0D75}" type="pres">
      <dgm:prSet presAssocID="{5BBA5296-6270-49FA-BB53-72674C72E53A}" presName="connSite2" presStyleCnt="0"/>
      <dgm:spPr/>
    </dgm:pt>
  </dgm:ptLst>
  <dgm:cxnLst>
    <dgm:cxn modelId="{559F473C-E809-4C01-9282-640FC2CC0532}" type="presOf" srcId="{B6315021-D00D-41EE-A6FB-0891ED85CDED}" destId="{1706807E-1BD9-4C0D-9B75-D05BAE7E646D}" srcOrd="0" destOrd="0" presId="urn:microsoft.com/office/officeart/2005/8/layout/hProcess4"/>
    <dgm:cxn modelId="{ECCDBF7A-0104-4F60-96F1-86C60599AFBF}" type="presOf" srcId="{CE056F51-8C90-4EC6-A7B7-218266E30281}" destId="{57304190-13CB-4826-BAF4-4B62BFE21224}" srcOrd="0" destOrd="0" presId="urn:microsoft.com/office/officeart/2005/8/layout/hProcess4"/>
    <dgm:cxn modelId="{E0DFE77C-FE76-4E2A-BA2C-A0B6749CE3F4}" type="presOf" srcId="{06A836CE-EB67-4B69-AC78-54A9BF24F90E}" destId="{6B067A8D-4ABF-403D-97D3-354F81730AB5}" srcOrd="1" destOrd="1" presId="urn:microsoft.com/office/officeart/2005/8/layout/hProcess4"/>
    <dgm:cxn modelId="{614E6AA9-6608-43E1-8EBB-76CA2818F577}" type="presOf" srcId="{06A836CE-EB67-4B69-AC78-54A9BF24F90E}" destId="{57304190-13CB-4826-BAF4-4B62BFE21224}" srcOrd="0" destOrd="1" presId="urn:microsoft.com/office/officeart/2005/8/layout/hProcess4"/>
    <dgm:cxn modelId="{F7E3E041-87B7-47D5-BDBB-582EB21C5DE1}" srcId="{425963F1-A173-4193-B6C3-8D6FA3C3BEDC}" destId="{24B1B2E2-1C2E-49F3-8AAE-66BBBD284C1F}" srcOrd="0" destOrd="0" parTransId="{9EE004C8-62C0-4C52-B230-FDFCCACC7C5B}" sibTransId="{0BE12FE3-BF79-46D3-98FB-6485D02BE9DF}"/>
    <dgm:cxn modelId="{8FB39F48-B370-443A-9EAF-0A01BF5C9780}" type="presOf" srcId="{29F05602-D947-4FDD-970B-843B68ED8ED4}" destId="{56D53BBA-824C-41CB-B9B5-A22896014FA2}" srcOrd="0" destOrd="0" presId="urn:microsoft.com/office/officeart/2005/8/layout/hProcess4"/>
    <dgm:cxn modelId="{8C1ABD4F-37EA-4C02-AA93-A9568DB59A32}" srcId="{B6315021-D00D-41EE-A6FB-0891ED85CDED}" destId="{425963F1-A173-4193-B6C3-8D6FA3C3BEDC}" srcOrd="0" destOrd="0" parTransId="{2123F077-8E18-4E11-96C9-7212BE5E2EC5}" sibTransId="{29F05602-D947-4FDD-970B-843B68ED8ED4}"/>
    <dgm:cxn modelId="{5C08D825-BC50-4639-ADBF-BDB4EEA92080}" type="presOf" srcId="{5BBA5296-6270-49FA-BB53-72674C72E53A}" destId="{67B2327F-9C12-40FD-9615-E5B6ED522DEC}" srcOrd="0" destOrd="0" presId="urn:microsoft.com/office/officeart/2005/8/layout/hProcess4"/>
    <dgm:cxn modelId="{700B0340-4E2C-4E40-971C-6C90D96BBC25}" type="presOf" srcId="{AD5F374B-4C8A-4305-92A8-EE9A51779CB7}" destId="{BB6361BF-8B18-4D4C-9CF2-7121DDC04779}" srcOrd="0" destOrd="1" presId="urn:microsoft.com/office/officeart/2005/8/layout/hProcess4"/>
    <dgm:cxn modelId="{45DF61B3-6ABD-42DA-B605-A9243230BF8C}" type="presOf" srcId="{CE056F51-8C90-4EC6-A7B7-218266E30281}" destId="{6B067A8D-4ABF-403D-97D3-354F81730AB5}" srcOrd="1" destOrd="0" presId="urn:microsoft.com/office/officeart/2005/8/layout/hProcess4"/>
    <dgm:cxn modelId="{C7D817EF-B2CE-48DA-BA75-CA9FB543976C}" srcId="{B6315021-D00D-41EE-A6FB-0891ED85CDED}" destId="{5BBA5296-6270-49FA-BB53-72674C72E53A}" srcOrd="1" destOrd="0" parTransId="{F7B5A120-BB5F-4C6C-A66B-0E63A75FC0CC}" sibTransId="{47238DBC-B289-4B0A-97EC-9A5FB458FD9A}"/>
    <dgm:cxn modelId="{2D6D56FB-5168-4B12-BB88-FB1E4C1CB558}" srcId="{5BBA5296-6270-49FA-BB53-72674C72E53A}" destId="{CE056F51-8C90-4EC6-A7B7-218266E30281}" srcOrd="0" destOrd="0" parTransId="{5826DB09-19F4-46E1-9C88-B67A045C8E3B}" sibTransId="{547DA528-C886-480C-9F78-C3E8586AF7A1}"/>
    <dgm:cxn modelId="{D75933F7-B93A-497C-9AB3-1E3269ABE7D4}" type="presOf" srcId="{24B1B2E2-1C2E-49F3-8AAE-66BBBD284C1F}" destId="{5F4D8864-BC4F-4C1C-90FB-A50FA7CF9AAA}" srcOrd="1" destOrd="0" presId="urn:microsoft.com/office/officeart/2005/8/layout/hProcess4"/>
    <dgm:cxn modelId="{22279F4F-EC96-4C33-9AA4-220E0D0CFAC6}" type="presOf" srcId="{425963F1-A173-4193-B6C3-8D6FA3C3BEDC}" destId="{A2F1486C-2B14-4B71-B512-C4BBDC63703D}" srcOrd="0" destOrd="0" presId="urn:microsoft.com/office/officeart/2005/8/layout/hProcess4"/>
    <dgm:cxn modelId="{9A33FB68-F7A5-4E4B-B119-5D33D1206A4E}" srcId="{425963F1-A173-4193-B6C3-8D6FA3C3BEDC}" destId="{AD5F374B-4C8A-4305-92A8-EE9A51779CB7}" srcOrd="1" destOrd="0" parTransId="{D4D46D58-8D91-4783-B917-195E7D3DBD5B}" sibTransId="{7DA7AC51-5BBB-4ED2-A453-30FB0BBDE10F}"/>
    <dgm:cxn modelId="{7FB0AAAE-CDC8-4F21-963A-E8C4075A62DD}" srcId="{5BBA5296-6270-49FA-BB53-72674C72E53A}" destId="{06A836CE-EB67-4B69-AC78-54A9BF24F90E}" srcOrd="1" destOrd="0" parTransId="{6B14BF19-1867-442A-9965-DD37802C6C27}" sibTransId="{BDF09C0A-DF94-47B4-9DA1-F47E73957064}"/>
    <dgm:cxn modelId="{90FAE3AC-6548-4A56-A67E-3C52AF51EADE}" type="presOf" srcId="{AD5F374B-4C8A-4305-92A8-EE9A51779CB7}" destId="{5F4D8864-BC4F-4C1C-90FB-A50FA7CF9AAA}" srcOrd="1" destOrd="1" presId="urn:microsoft.com/office/officeart/2005/8/layout/hProcess4"/>
    <dgm:cxn modelId="{7F74959F-0877-4321-994C-9C23850E5131}" type="presOf" srcId="{24B1B2E2-1C2E-49F3-8AAE-66BBBD284C1F}" destId="{BB6361BF-8B18-4D4C-9CF2-7121DDC04779}" srcOrd="0" destOrd="0" presId="urn:microsoft.com/office/officeart/2005/8/layout/hProcess4"/>
    <dgm:cxn modelId="{0D61C770-F28D-4E7B-A3AF-8353DB79E615}" type="presParOf" srcId="{1706807E-1BD9-4C0D-9B75-D05BAE7E646D}" destId="{4B99B43B-1E61-435A-A866-ED154171B0F8}" srcOrd="0" destOrd="0" presId="urn:microsoft.com/office/officeart/2005/8/layout/hProcess4"/>
    <dgm:cxn modelId="{A835F426-F701-4A72-95FD-B52E00C444C9}" type="presParOf" srcId="{1706807E-1BD9-4C0D-9B75-D05BAE7E646D}" destId="{6D43D90C-0189-4A67-B9D3-19CBA20E3C88}" srcOrd="1" destOrd="0" presId="urn:microsoft.com/office/officeart/2005/8/layout/hProcess4"/>
    <dgm:cxn modelId="{04321437-FBED-424B-893A-4E6BFF9364DE}" type="presParOf" srcId="{1706807E-1BD9-4C0D-9B75-D05BAE7E646D}" destId="{20F1E2D5-416B-4A40-A796-913FD8B8F710}" srcOrd="2" destOrd="0" presId="urn:microsoft.com/office/officeart/2005/8/layout/hProcess4"/>
    <dgm:cxn modelId="{4310E21A-1D0F-459B-80A0-7250ECBBC6CA}" type="presParOf" srcId="{20F1E2D5-416B-4A40-A796-913FD8B8F710}" destId="{E7BC191C-24CF-481F-9650-D20DED9BD428}" srcOrd="0" destOrd="0" presId="urn:microsoft.com/office/officeart/2005/8/layout/hProcess4"/>
    <dgm:cxn modelId="{C608AE67-4F20-4135-98D9-9D6DA87B8242}" type="presParOf" srcId="{E7BC191C-24CF-481F-9650-D20DED9BD428}" destId="{132A47FB-720E-49AB-A0EF-5EDEA42C1364}" srcOrd="0" destOrd="0" presId="urn:microsoft.com/office/officeart/2005/8/layout/hProcess4"/>
    <dgm:cxn modelId="{50A01E4A-FBC4-407F-8650-0FEA148903E8}" type="presParOf" srcId="{E7BC191C-24CF-481F-9650-D20DED9BD428}" destId="{BB6361BF-8B18-4D4C-9CF2-7121DDC04779}" srcOrd="1" destOrd="0" presId="urn:microsoft.com/office/officeart/2005/8/layout/hProcess4"/>
    <dgm:cxn modelId="{24EDAFD1-4898-4090-BC43-55F0124E988E}" type="presParOf" srcId="{E7BC191C-24CF-481F-9650-D20DED9BD428}" destId="{5F4D8864-BC4F-4C1C-90FB-A50FA7CF9AAA}" srcOrd="2" destOrd="0" presId="urn:microsoft.com/office/officeart/2005/8/layout/hProcess4"/>
    <dgm:cxn modelId="{1DE1CC11-2643-4E8D-804F-32CC09F31370}" type="presParOf" srcId="{E7BC191C-24CF-481F-9650-D20DED9BD428}" destId="{A2F1486C-2B14-4B71-B512-C4BBDC63703D}" srcOrd="3" destOrd="0" presId="urn:microsoft.com/office/officeart/2005/8/layout/hProcess4"/>
    <dgm:cxn modelId="{A0457C6D-8424-4F80-93FE-A4EAE2781ACC}" type="presParOf" srcId="{E7BC191C-24CF-481F-9650-D20DED9BD428}" destId="{E99AEB2F-3C78-48A4-B860-CF07D29D1F99}" srcOrd="4" destOrd="0" presId="urn:microsoft.com/office/officeart/2005/8/layout/hProcess4"/>
    <dgm:cxn modelId="{965E3EE4-DE73-4B7B-9AC2-ADD389768605}" type="presParOf" srcId="{20F1E2D5-416B-4A40-A796-913FD8B8F710}" destId="{56D53BBA-824C-41CB-B9B5-A22896014FA2}" srcOrd="1" destOrd="0" presId="urn:microsoft.com/office/officeart/2005/8/layout/hProcess4"/>
    <dgm:cxn modelId="{A2A29E94-FD2F-421D-B6E3-5A2440011575}" type="presParOf" srcId="{20F1E2D5-416B-4A40-A796-913FD8B8F710}" destId="{5E23DEED-C6AA-4090-954D-B66CB735FDAC}" srcOrd="2" destOrd="0" presId="urn:microsoft.com/office/officeart/2005/8/layout/hProcess4"/>
    <dgm:cxn modelId="{5DE35727-D0FE-4939-AB70-202487F0B13A}" type="presParOf" srcId="{5E23DEED-C6AA-4090-954D-B66CB735FDAC}" destId="{D32B2C0B-3209-4ECB-B083-B93EB14E0760}" srcOrd="0" destOrd="0" presId="urn:microsoft.com/office/officeart/2005/8/layout/hProcess4"/>
    <dgm:cxn modelId="{D90589A8-EE8E-4ECA-8A4A-7A306DE1C34D}" type="presParOf" srcId="{5E23DEED-C6AA-4090-954D-B66CB735FDAC}" destId="{57304190-13CB-4826-BAF4-4B62BFE21224}" srcOrd="1" destOrd="0" presId="urn:microsoft.com/office/officeart/2005/8/layout/hProcess4"/>
    <dgm:cxn modelId="{770B3AFE-6133-4E4D-BFA0-D325BF7B8BE2}" type="presParOf" srcId="{5E23DEED-C6AA-4090-954D-B66CB735FDAC}" destId="{6B067A8D-4ABF-403D-97D3-354F81730AB5}" srcOrd="2" destOrd="0" presId="urn:microsoft.com/office/officeart/2005/8/layout/hProcess4"/>
    <dgm:cxn modelId="{01DFB75D-63E8-46D8-8664-90CC0D8B19AA}" type="presParOf" srcId="{5E23DEED-C6AA-4090-954D-B66CB735FDAC}" destId="{67B2327F-9C12-40FD-9615-E5B6ED522DEC}" srcOrd="3" destOrd="0" presId="urn:microsoft.com/office/officeart/2005/8/layout/hProcess4"/>
    <dgm:cxn modelId="{D0217D37-252C-4E2F-A2C7-6C2528C3ED5A}" type="presParOf" srcId="{5E23DEED-C6AA-4090-954D-B66CB735FDAC}" destId="{59D22CB4-A3B1-4021-96D0-8C62B3CA0D7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D3AD5-4795-424E-AC34-897209193942}" type="datetimeFigureOut">
              <a:rPr lang="en-US" smtClean="0"/>
              <a:t>11/14/2016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46596-6C4D-4A89-8D24-17D034FC3218}" type="slidenum">
              <a:rPr lang="en-US" smtClean="0"/>
              <a:t>‹#›</a:t>
            </a:fld>
            <a:endParaRPr lang="en-US" dirty="0"/>
          </a:p>
        </p:txBody>
      </p:sp>
    </p:spTree>
    <p:extLst>
      <p:ext uri="{BB962C8B-B14F-4D97-AF65-F5344CB8AC3E}">
        <p14:creationId xmlns:p14="http://schemas.microsoft.com/office/powerpoint/2010/main" val="188387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D46596-6C4D-4A89-8D24-17D034FC3218}" type="slidenum">
              <a:rPr lang="en-US" smtClean="0"/>
              <a:t>1</a:t>
            </a:fld>
            <a:endParaRPr lang="en-US" dirty="0"/>
          </a:p>
        </p:txBody>
      </p:sp>
    </p:spTree>
    <p:extLst>
      <p:ext uri="{BB962C8B-B14F-4D97-AF65-F5344CB8AC3E}">
        <p14:creationId xmlns:p14="http://schemas.microsoft.com/office/powerpoint/2010/main" val="3119042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7E4CCD19-4EBC-4B3A-ACDE-03F5AB58C23E}" type="slidenum">
              <a:rPr lang="en-US" altLang="en-US" sz="1800" kern="0">
                <a:solidFill>
                  <a:srgbClr val="000000"/>
                </a:solidFill>
              </a:rPr>
              <a:pPr>
                <a:defRPr/>
              </a:pPr>
              <a:t>10</a:t>
            </a:fld>
            <a:endParaRPr lang="en-US" altLang="en-US" sz="1800" kern="0" dirty="0">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a:t>Let’s </a:t>
            </a:r>
            <a:r>
              <a:rPr lang="en-US" altLang="en-US" smtClean="0"/>
              <a:t>then look</a:t>
            </a:r>
            <a:r>
              <a:rPr lang="en-US" altLang="en-US" baseline="0" smtClean="0"/>
              <a:t> </a:t>
            </a:r>
            <a:r>
              <a:rPr lang="en-US" altLang="en-US" baseline="0" dirty="0"/>
              <a:t>at the </a:t>
            </a:r>
            <a:r>
              <a:rPr lang="en-US" altLang="en-US" baseline="0" dirty="0" smtClean="0"/>
              <a:t>interdiction-restoration problem </a:t>
            </a:r>
            <a:r>
              <a:rPr lang="en-US" altLang="en-US" baseline="0" dirty="0"/>
              <a:t>in a graphical way. Each of these nodes represents a facility. Color green means </a:t>
            </a:r>
            <a:r>
              <a:rPr lang="en-US" altLang="en-US" baseline="0" dirty="0" smtClean="0"/>
              <a:t>the </a:t>
            </a:r>
            <a:r>
              <a:rPr lang="en-US" altLang="en-US" baseline="0" dirty="0"/>
              <a:t>facility is functioning and red means failed. In the interdiction stage, we select some facilities as targets to interdict. The failure of these facilities will propagate in the infrastructure system due to interdependency. Then among all the disrupted facilities in the disruption aftermath, we select some of them to repair. With these facilities working, some others will also be functioning again.</a:t>
            </a:r>
          </a:p>
        </p:txBody>
      </p:sp>
    </p:spTree>
    <p:extLst>
      <p:ext uri="{BB962C8B-B14F-4D97-AF65-F5344CB8AC3E}">
        <p14:creationId xmlns:p14="http://schemas.microsoft.com/office/powerpoint/2010/main" val="426418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7E4CCD19-4EBC-4B3A-ACDE-03F5AB58C23E}" type="slidenum">
              <a:rPr lang="en-US" altLang="en-US" sz="1800" kern="0">
                <a:solidFill>
                  <a:srgbClr val="000000"/>
                </a:solidFill>
              </a:rPr>
              <a:pPr>
                <a:defRPr/>
              </a:pPr>
              <a:t>11</a:t>
            </a:fld>
            <a:endParaRPr lang="en-US" altLang="en-US" sz="1800" kern="0" dirty="0">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a:t>In</a:t>
            </a:r>
            <a:r>
              <a:rPr lang="en-US" altLang="en-US" baseline="0" dirty="0"/>
              <a:t> the interdiction stage, the objective is to maximize the interdiction impact, and in the recovery stage, it is to maximize the restored social function.  We put different weights to these two objectives and add them up as our final objective. There is a budget constraint for military operations. Moreover, we need to restore the final state social function to a certain level such that the basic need of population can be satisfied.</a:t>
            </a:r>
            <a:endParaRPr lang="en-US" altLang="en-US" dirty="0"/>
          </a:p>
        </p:txBody>
      </p:sp>
    </p:spTree>
    <p:extLst>
      <p:ext uri="{BB962C8B-B14F-4D97-AF65-F5344CB8AC3E}">
        <p14:creationId xmlns:p14="http://schemas.microsoft.com/office/powerpoint/2010/main" val="790267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7E4CCD19-4EBC-4B3A-ACDE-03F5AB58C23E}" type="slidenum">
              <a:rPr lang="en-US" altLang="en-US" sz="1800" kern="0">
                <a:solidFill>
                  <a:srgbClr val="000000"/>
                </a:solidFill>
              </a:rPr>
              <a:pPr>
                <a:defRPr/>
              </a:pPr>
              <a:t>12</a:t>
            </a:fld>
            <a:endParaRPr lang="en-US" altLang="en-US" sz="1800" kern="0" dirty="0">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a:t>We use a cutting plane algorithm</a:t>
            </a:r>
            <a:r>
              <a:rPr lang="en-US" altLang="en-US" baseline="0" dirty="0"/>
              <a:t> to solve the system equilibrium for the interdependency model. This algorithm was based on the work of Nguyen and Dupuis in 1984. We will also skip the details. </a:t>
            </a:r>
            <a:r>
              <a:rPr lang="en-US" altLang="en-US" baseline="0" dirty="0" smtClean="0"/>
              <a:t>Then we use a two stage GA to solve the optimization. </a:t>
            </a:r>
            <a:endParaRPr lang="en-US" altLang="en-US" dirty="0"/>
          </a:p>
        </p:txBody>
      </p:sp>
    </p:spTree>
    <p:extLst>
      <p:ext uri="{BB962C8B-B14F-4D97-AF65-F5344CB8AC3E}">
        <p14:creationId xmlns:p14="http://schemas.microsoft.com/office/powerpoint/2010/main" val="3343953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13</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a:t>… We select</a:t>
            </a:r>
            <a:r>
              <a:rPr lang="en-US" altLang="en-US" baseline="0" dirty="0"/>
              <a:t> this city for case study because it is a mid-size city suitable for research </a:t>
            </a:r>
            <a:r>
              <a:rPr lang="en-US" altLang="en-US" baseline="0" dirty="0" smtClean="0"/>
              <a:t>practice.</a:t>
            </a:r>
            <a:endParaRPr lang="en-US" altLang="en-US" dirty="0"/>
          </a:p>
        </p:txBody>
      </p:sp>
    </p:spTree>
    <p:extLst>
      <p:ext uri="{BB962C8B-B14F-4D97-AF65-F5344CB8AC3E}">
        <p14:creationId xmlns:p14="http://schemas.microsoft.com/office/powerpoint/2010/main" val="3406267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14</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2672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15</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smtClean="0"/>
              <a:t>Power</a:t>
            </a:r>
            <a:r>
              <a:rPr lang="en-US" altLang="en-US" baseline="0" dirty="0" smtClean="0"/>
              <a:t> transmission – substation</a:t>
            </a:r>
          </a:p>
          <a:p>
            <a:r>
              <a:rPr lang="en-US" altLang="en-US" baseline="0" dirty="0" smtClean="0"/>
              <a:t>Proxy transformers</a:t>
            </a:r>
            <a:r>
              <a:rPr lang="en-US" altLang="en-US" baseline="0" dirty="0"/>
              <a:t> </a:t>
            </a:r>
            <a:r>
              <a:rPr lang="en-US" altLang="en-US" baseline="0" dirty="0" smtClean="0"/>
              <a:t>– triangles</a:t>
            </a:r>
          </a:p>
          <a:p>
            <a:r>
              <a:rPr lang="en-US" altLang="en-US" baseline="0" dirty="0" smtClean="0"/>
              <a:t>Power generators – squares</a:t>
            </a:r>
          </a:p>
        </p:txBody>
      </p:sp>
    </p:spTree>
    <p:extLst>
      <p:ext uri="{BB962C8B-B14F-4D97-AF65-F5344CB8AC3E}">
        <p14:creationId xmlns:p14="http://schemas.microsoft.com/office/powerpoint/2010/main" val="840134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16</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8874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17</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smtClean="0"/>
              <a:t>Water treatment plant</a:t>
            </a:r>
            <a:r>
              <a:rPr lang="en-US" altLang="en-US" baseline="0" dirty="0" smtClean="0"/>
              <a:t> – big circles - support by power substation</a:t>
            </a:r>
          </a:p>
          <a:p>
            <a:r>
              <a:rPr lang="en-US" altLang="en-US" baseline="0" dirty="0" smtClean="0"/>
              <a:t>Water tanks (triangles, resource support) / towers (small circle, functional support)</a:t>
            </a:r>
          </a:p>
          <a:p>
            <a:r>
              <a:rPr lang="en-US" altLang="en-US" baseline="0" dirty="0" smtClean="0"/>
              <a:t>Water vendors (squares)</a:t>
            </a:r>
          </a:p>
        </p:txBody>
      </p:sp>
    </p:spTree>
    <p:extLst>
      <p:ext uri="{BB962C8B-B14F-4D97-AF65-F5344CB8AC3E}">
        <p14:creationId xmlns:p14="http://schemas.microsoft.com/office/powerpoint/2010/main" val="1317275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18</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smtClean="0"/>
              <a:t>Institutions</a:t>
            </a:r>
          </a:p>
          <a:p>
            <a:r>
              <a:rPr lang="en-US" altLang="en-US" dirty="0" smtClean="0"/>
              <a:t>4</a:t>
            </a:r>
            <a:r>
              <a:rPr lang="en-US" altLang="en-US" baseline="0" dirty="0" smtClean="0"/>
              <a:t> hospitals (power supply from transformers and water supply via resource support from all available water facilities)</a:t>
            </a:r>
            <a:endParaRPr lang="en-US" altLang="en-US" dirty="0"/>
          </a:p>
        </p:txBody>
      </p:sp>
    </p:spTree>
    <p:extLst>
      <p:ext uri="{BB962C8B-B14F-4D97-AF65-F5344CB8AC3E}">
        <p14:creationId xmlns:p14="http://schemas.microsoft.com/office/powerpoint/2010/main" val="1290812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19</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smtClean="0"/>
              <a:t>Thre</a:t>
            </a:r>
            <a:r>
              <a:rPr lang="en-US" altLang="en-US" baseline="0" dirty="0" smtClean="0"/>
              <a:t>e f</a:t>
            </a:r>
            <a:r>
              <a:rPr lang="en-US" altLang="en-US" dirty="0" smtClean="0"/>
              <a:t>ood processing</a:t>
            </a:r>
            <a:r>
              <a:rPr lang="en-US" altLang="en-US" baseline="0" dirty="0" smtClean="0"/>
              <a:t> factories, several food markets. Independent on other systems.</a:t>
            </a:r>
          </a:p>
          <a:p>
            <a:endParaRPr lang="en-US" altLang="en-US" dirty="0"/>
          </a:p>
        </p:txBody>
      </p:sp>
    </p:spTree>
    <p:extLst>
      <p:ext uri="{BB962C8B-B14F-4D97-AF65-F5344CB8AC3E}">
        <p14:creationId xmlns:p14="http://schemas.microsoft.com/office/powerpoint/2010/main" val="205441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7E4CCD19-4EBC-4B3A-ACDE-03F5AB58C23E}" type="slidenum">
              <a:rPr lang="en-US" altLang="en-US" sz="1800" kern="0">
                <a:solidFill>
                  <a:srgbClr val="000000"/>
                </a:solidFill>
              </a:rPr>
              <a:pPr>
                <a:defRPr/>
              </a:pPr>
              <a:t>2</a:t>
            </a:fld>
            <a:endParaRPr lang="en-US" altLang="en-US" sz="1800" kern="0" dirty="0">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32278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20</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smtClean="0"/>
              <a:t>Scenario</a:t>
            </a:r>
            <a:r>
              <a:rPr lang="en-US" altLang="en-US" baseline="0" dirty="0" smtClean="0"/>
              <a:t> 0 is our benchmark case, where we have a moderate budget, such that we cannot afford to repair high restoration cost facilities such as fuel depot and power substation. </a:t>
            </a:r>
            <a:endParaRPr lang="en-US" altLang="en-US" dirty="0"/>
          </a:p>
        </p:txBody>
      </p:sp>
    </p:spTree>
    <p:extLst>
      <p:ext uri="{BB962C8B-B14F-4D97-AF65-F5344CB8AC3E}">
        <p14:creationId xmlns:p14="http://schemas.microsoft.com/office/powerpoint/2010/main" val="110983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21</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7714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22</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04357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23</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38679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24</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62009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25</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1829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CCD19-4EBC-4B3A-ACDE-03F5AB58C23E}" type="slidenum">
              <a:rPr lang="en-US" altLang="en-US">
                <a:solidFill>
                  <a:srgbClr val="000000"/>
                </a:solidFill>
              </a:rPr>
              <a:pPr/>
              <a:t>26</a:t>
            </a:fld>
            <a:endParaRPr lang="en-US" altLang="en-US">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04345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7E4CCD19-4EBC-4B3A-ACDE-03F5AB58C23E}" type="slidenum">
              <a:rPr lang="en-US" altLang="en-US" sz="1800" kern="0">
                <a:solidFill>
                  <a:srgbClr val="000000"/>
                </a:solidFill>
              </a:rPr>
              <a:pPr>
                <a:defRPr/>
              </a:pPr>
              <a:t>27</a:t>
            </a:fld>
            <a:endParaRPr lang="en-US" altLang="en-US" sz="1800" kern="0" dirty="0">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5948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7E4CCD19-4EBC-4B3A-ACDE-03F5AB58C23E}" type="slidenum">
              <a:rPr lang="en-US" altLang="en-US" sz="1800" kern="0">
                <a:solidFill>
                  <a:srgbClr val="000000"/>
                </a:solidFill>
              </a:rPr>
              <a:pPr>
                <a:defRPr/>
              </a:pPr>
              <a:t>28</a:t>
            </a:fld>
            <a:endParaRPr lang="en-US" altLang="en-US" sz="1800" kern="0" dirty="0">
              <a:solidFill>
                <a:srgbClr val="000000"/>
              </a:solidFil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7026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off, here</a:t>
            </a:r>
            <a:r>
              <a:rPr lang="en-US" baseline="0" dirty="0" smtClean="0"/>
              <a:t> is a slide from a West Point professor, about the military operation doctrine. It talks about the concept of landpower, which is the ability to gain, sustain, and exploit control over land, resources, and people. I want to emphasize some of its components. Those are, the ability to…</a:t>
            </a:r>
            <a:endParaRPr lang="en-US" dirty="0"/>
          </a:p>
        </p:txBody>
      </p:sp>
      <p:sp>
        <p:nvSpPr>
          <p:cNvPr id="4" name="Slide Number Placeholder 3"/>
          <p:cNvSpPr>
            <a:spLocks noGrp="1"/>
          </p:cNvSpPr>
          <p:nvPr>
            <p:ph type="sldNum" sz="quarter" idx="10"/>
          </p:nvPr>
        </p:nvSpPr>
        <p:spPr/>
        <p:txBody>
          <a:bodyPr/>
          <a:lstStyle/>
          <a:p>
            <a:fld id="{4FD46596-6C4D-4A89-8D24-17D034FC3218}" type="slidenum">
              <a:rPr lang="en-US" smtClean="0"/>
              <a:t>3</a:t>
            </a:fld>
            <a:endParaRPr lang="en-US" dirty="0"/>
          </a:p>
        </p:txBody>
      </p:sp>
    </p:spTree>
    <p:extLst>
      <p:ext uri="{BB962C8B-B14F-4D97-AF65-F5344CB8AC3E}">
        <p14:creationId xmlns:p14="http://schemas.microsoft.com/office/powerpoint/2010/main" val="135362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Coming</a:t>
            </a:r>
            <a:r>
              <a:rPr lang="en-US" baseline="0" dirty="0"/>
              <a:t> to practice from the </a:t>
            </a:r>
            <a:r>
              <a:rPr lang="en-US" baseline="0" dirty="0" smtClean="0"/>
              <a:t>philosophy, </a:t>
            </a:r>
            <a:r>
              <a:rPr lang="en-US" baseline="0" dirty="0"/>
              <a:t>t</a:t>
            </a:r>
            <a:r>
              <a:rPr lang="en-US" dirty="0"/>
              <a:t>his</a:t>
            </a:r>
            <a:r>
              <a:rPr lang="en-US" baseline="0" dirty="0"/>
              <a:t> figure shows offense military operation plan phases versus level of effort. In Phase </a:t>
            </a:r>
            <a:r>
              <a:rPr lang="en-US" baseline="0" dirty="0" smtClean="0"/>
              <a:t>II and III, </a:t>
            </a:r>
            <a:r>
              <a:rPr lang="en-US" baseline="0" dirty="0"/>
              <a:t>the military needs to seize initiative by destroying some of the enemy’s </a:t>
            </a:r>
            <a:r>
              <a:rPr lang="en-US" baseline="0" dirty="0" smtClean="0"/>
              <a:t>infrastructures and then dominate the enemy’s territory, </a:t>
            </a:r>
            <a:r>
              <a:rPr lang="en-US" baseline="0" dirty="0"/>
              <a:t>we call it break it bad. After the offense military takes control over the region, it now needs to stabilize its control by rebuilding the damaged infrastructure system so as to provide sufficient resources to the civilians. This task is call fix it fast. However, in the past military operations, the interdiction of infrastructure did not take account of the cost of future </a:t>
            </a:r>
            <a:r>
              <a:rPr lang="en-US" baseline="0" dirty="0" smtClean="0"/>
              <a:t>recovery in phase IV. </a:t>
            </a:r>
            <a:r>
              <a:rPr lang="en-US" baseline="0" dirty="0"/>
              <a:t>For example, a bridge carrying multiple oil and gas pipelines in northern Iraq was destroyed by U.S. army during the conflict. After the combat period the U.S. military decided to repair this bridge, and planed to finish the project within two months and </a:t>
            </a:r>
            <a:r>
              <a:rPr lang="en-US" baseline="0" dirty="0" smtClean="0"/>
              <a:t>with 5 </a:t>
            </a:r>
            <a:r>
              <a:rPr lang="en-US" baseline="0" dirty="0"/>
              <a:t>million dollars. But due to unexpected difficulty it </a:t>
            </a:r>
            <a:r>
              <a:rPr lang="en-US" baseline="0" dirty="0" smtClean="0"/>
              <a:t>was prolonged </a:t>
            </a:r>
            <a:r>
              <a:rPr lang="en-US" baseline="0" dirty="0"/>
              <a:t>to a three year project costing over 100 million dollars. Throughout Iraq, more than 15 billion dollars was spent merely to repair the damaged infrastructure system. Therefore, instead of break it bad, we really need to break it smart. That means we need to plan the course of actions considering both effectiveness and cost-efficiency.</a:t>
            </a:r>
            <a:endParaRPr lang="en-US" dirty="0"/>
          </a:p>
        </p:txBody>
      </p:sp>
      <p:sp>
        <p:nvSpPr>
          <p:cNvPr id="4" name="Slide Number Placeholder 3"/>
          <p:cNvSpPr>
            <a:spLocks noGrp="1"/>
          </p:cNvSpPr>
          <p:nvPr>
            <p:ph type="sldNum" sz="quarter" idx="5"/>
          </p:nvPr>
        </p:nvSpPr>
        <p:spPr/>
        <p:txBody>
          <a:bodyPr/>
          <a:lstStyle/>
          <a:p>
            <a:pPr>
              <a:defRPr/>
            </a:pPr>
            <a:fld id="{9A5C3089-1FE3-4328-82CF-CADD6AC10F6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64637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7E4CCD19-4EBC-4B3A-ACDE-03F5AB58C23E}" type="slidenum">
              <a:rPr lang="en-US" altLang="en-US" kern="0">
                <a:solidFill>
                  <a:srgbClr val="000000"/>
                </a:solidFill>
                <a:latin typeface="Arial"/>
              </a:rPr>
              <a:pPr>
                <a:defRPr/>
              </a:pPr>
              <a:t>5</a:t>
            </a:fld>
            <a:endParaRPr lang="en-US" altLang="en-US" kern="0">
              <a:solidFill>
                <a:srgbClr val="000000"/>
              </a:solidFill>
              <a:latin typeface="Arial"/>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a:t>The</a:t>
            </a:r>
            <a:r>
              <a:rPr lang="en-US" altLang="en-US" baseline="0" dirty="0"/>
              <a:t> demonstration of military landpower includes both maximizing the interdiction impact during phase II and phase III and maximizing the restoration benefit during phase IV. To achieve these goals, we have to answer two questions directly. First how do we evaluate the effectiveness of interdiction/restoration actions in the interdependent infrastructure network with complex population behavior? Second is how do we optimize over the course of actions. We answer the first question using an interdependent infrastructure network model, and solve the second using a two-stage optimization framework.</a:t>
            </a:r>
            <a:endParaRPr lang="en-US" altLang="en-US" dirty="0"/>
          </a:p>
        </p:txBody>
      </p:sp>
    </p:spTree>
    <p:extLst>
      <p:ext uri="{BB962C8B-B14F-4D97-AF65-F5344CB8AC3E}">
        <p14:creationId xmlns:p14="http://schemas.microsoft.com/office/powerpoint/2010/main" val="252910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E4CCD19-4EBC-4B3A-ACDE-03F5AB58C23E}" type="slidenum">
              <a:rPr kumimoji="0" lang="en-US" altLang="en-US"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dirty="0">
              <a:ln>
                <a:noFill/>
              </a:ln>
              <a:solidFill>
                <a:srgbClr val="000000"/>
              </a:solidFill>
              <a:effectLst/>
              <a:uLnTx/>
              <a:uFillTx/>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a:t>The interdependency model was</a:t>
            </a:r>
            <a:r>
              <a:rPr lang="en-US" altLang="en-US" baseline="0" dirty="0"/>
              <a:t> first introduced in a soon-to-be-published </a:t>
            </a:r>
            <a:r>
              <a:rPr lang="en-US" altLang="en-US" baseline="0" dirty="0" smtClean="0"/>
              <a:t>work. </a:t>
            </a:r>
            <a:r>
              <a:rPr lang="en-US" altLang="en-US" baseline="0" dirty="0"/>
              <a:t>It takes input of interdiction and restoration actions and </a:t>
            </a:r>
            <a:r>
              <a:rPr lang="en-US" altLang="en-US" baseline="0" dirty="0" smtClean="0"/>
              <a:t>considers </a:t>
            </a:r>
            <a:r>
              <a:rPr lang="en-US" altLang="en-US" baseline="0" dirty="0"/>
              <a:t>the mutual impact between system disruption propagation and population behavior. The output of the model is the infrastructure status and society well-being in terms of resource accessibility. </a:t>
            </a:r>
            <a:r>
              <a:rPr lang="en-US" altLang="en-US" baseline="0" dirty="0" smtClean="0"/>
              <a:t>The </a:t>
            </a:r>
            <a:r>
              <a:rPr lang="en-US" altLang="en-US" baseline="0" dirty="0"/>
              <a:t>model </a:t>
            </a:r>
            <a:r>
              <a:rPr lang="en-US" altLang="en-US" baseline="0" dirty="0" smtClean="0"/>
              <a:t>essentially is </a:t>
            </a:r>
            <a:r>
              <a:rPr lang="en-US" altLang="en-US" baseline="0" dirty="0"/>
              <a:t>a network equilibrium where population may compete with facilities to obtain resources.</a:t>
            </a:r>
            <a:endParaRPr lang="en-US" altLang="en-US" dirty="0"/>
          </a:p>
        </p:txBody>
      </p:sp>
    </p:spTree>
    <p:extLst>
      <p:ext uri="{BB962C8B-B14F-4D97-AF65-F5344CB8AC3E}">
        <p14:creationId xmlns:p14="http://schemas.microsoft.com/office/powerpoint/2010/main" val="226143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E4CCD19-4EBC-4B3A-ACDE-03F5AB58C23E}" type="slidenum">
              <a:rPr kumimoji="0" lang="en-US" altLang="en-US"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0" cap="none" spc="0" normalizeH="0" baseline="0" noProof="0" dirty="0">
              <a:ln>
                <a:noFill/>
              </a:ln>
              <a:solidFill>
                <a:srgbClr val="000000"/>
              </a:solidFill>
              <a:effectLst/>
              <a:uLnTx/>
              <a:uFillTx/>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a:t>To elaborate,</a:t>
            </a:r>
            <a:r>
              <a:rPr lang="en-US" altLang="en-US" baseline="0" dirty="0"/>
              <a:t> we consider two types of infrastructure interdependencies, functional support and resource support. The functional support are realized by direct physical links such as power cable and water pipeline. The failure of any of the support facilities will lead to certain failure of the supported facilities. We call such failure support failure. Resource support is usually realized by commodity flow, such as fuel supply delivered to gas station by transportation. Unsatisfied resource demand leads to failure of facilities. Which are called resource failure.</a:t>
            </a:r>
            <a:endParaRPr lang="en-US" altLang="en-US" dirty="0"/>
          </a:p>
        </p:txBody>
      </p:sp>
    </p:spTree>
    <p:extLst>
      <p:ext uri="{BB962C8B-B14F-4D97-AF65-F5344CB8AC3E}">
        <p14:creationId xmlns:p14="http://schemas.microsoft.com/office/powerpoint/2010/main" val="382636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E4CCD19-4EBC-4B3A-ACDE-03F5AB58C23E}" type="slidenum">
              <a:rPr kumimoji="0" lang="en-US" altLang="en-US"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dirty="0">
              <a:ln>
                <a:noFill/>
              </a:ln>
              <a:solidFill>
                <a:srgbClr val="000000"/>
              </a:solidFill>
              <a:effectLst/>
              <a:uLnTx/>
              <a:uFillTx/>
            </a:endParaRPr>
          </a:p>
        </p:txBody>
      </p:sp>
      <p:sp>
        <p:nvSpPr>
          <p:cNvPr id="8194" name="Rectangle 2"/>
          <p:cNvSpPr>
            <a:spLocks noGrp="1" noRot="1" noChangeAspect="1" noChangeArrowheads="1" noTextEdit="1"/>
          </p:cNvSpPr>
          <p:nvPr>
            <p:ph type="sldImg"/>
          </p:nvPr>
        </p:nvSpPr>
        <p:spPr>
          <a:xfrm>
            <a:off x="1143000" y="685800"/>
            <a:ext cx="4572000" cy="3429000"/>
          </a:xfrm>
          <a:prstGeom prst="rect">
            <a:avLst/>
          </a:prstGeom>
          <a:ln/>
        </p:spPr>
      </p:sp>
      <p:sp>
        <p:nvSpPr>
          <p:cNvPr id="8195" name="Rectangle 3"/>
          <p:cNvSpPr>
            <a:spLocks noGrp="1" noChangeArrowheads="1"/>
          </p:cNvSpPr>
          <p:nvPr>
            <p:ph type="body" idx="1"/>
          </p:nvPr>
        </p:nvSpPr>
        <p:spPr/>
        <p:txBody>
          <a:bodyPr/>
          <a:lstStyle/>
          <a:p>
            <a:r>
              <a:rPr lang="en-US" altLang="en-US" dirty="0"/>
              <a:t>This graph shows</a:t>
            </a:r>
            <a:r>
              <a:rPr lang="en-US" altLang="en-US" baseline="0" dirty="0"/>
              <a:t> an example of support failure and resource failure. The water pump is supported by the diesel generator via functional support, and the generator supported by the diesel tank via resource support. When the tank is disrupted, it may happen that the generator could not get sufficient supply from the other tanks due to limited resource capacity or high transportation cost, which is resource failure. In such case the water pump will also fail due to support failure. In another scenario, if the generator can get sufficient fuel supply from the other tank, the failure at the original tank will not propagate.</a:t>
            </a:r>
            <a:endParaRPr lang="en-US" altLang="en-US" dirty="0"/>
          </a:p>
        </p:txBody>
      </p:sp>
    </p:spTree>
    <p:extLst>
      <p:ext uri="{BB962C8B-B14F-4D97-AF65-F5344CB8AC3E}">
        <p14:creationId xmlns:p14="http://schemas.microsoft.com/office/powerpoint/2010/main" val="288494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mentioned, the model is essentially a network equilibrium where the facilities and population are </a:t>
            </a:r>
            <a:r>
              <a:rPr lang="en-US" baseline="0" dirty="0" smtClean="0"/>
              <a:t>network users. </a:t>
            </a:r>
            <a:r>
              <a:rPr lang="en-US" baseline="0" dirty="0"/>
              <a:t>These formulations describe the model and we do not intend to go into details here.</a:t>
            </a:r>
            <a:endParaRPr lang="en-US" dirty="0"/>
          </a:p>
        </p:txBody>
      </p:sp>
      <p:sp>
        <p:nvSpPr>
          <p:cNvPr id="4" name="Slide Number Placeholder 3"/>
          <p:cNvSpPr>
            <a:spLocks noGrp="1"/>
          </p:cNvSpPr>
          <p:nvPr>
            <p:ph type="sldNum" sz="quarter" idx="10"/>
          </p:nvPr>
        </p:nvSpPr>
        <p:spPr/>
        <p:txBody>
          <a:bodyPr/>
          <a:lstStyle/>
          <a:p>
            <a:fld id="{4FD46596-6C4D-4A89-8D24-17D034FC3218}" type="slidenum">
              <a:rPr lang="en-US" smtClean="0"/>
              <a:t>9</a:t>
            </a:fld>
            <a:endParaRPr lang="en-US" dirty="0"/>
          </a:p>
        </p:txBody>
      </p:sp>
    </p:spTree>
    <p:extLst>
      <p:ext uri="{BB962C8B-B14F-4D97-AF65-F5344CB8AC3E}">
        <p14:creationId xmlns:p14="http://schemas.microsoft.com/office/powerpoint/2010/main" val="105762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81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9"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30"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extLst>
      <p:ext uri="{BB962C8B-B14F-4D97-AF65-F5344CB8AC3E}">
        <p14:creationId xmlns:p14="http://schemas.microsoft.com/office/powerpoint/2010/main" val="424927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4"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5"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extLst>
      <p:ext uri="{BB962C8B-B14F-4D97-AF65-F5344CB8AC3E}">
        <p14:creationId xmlns:p14="http://schemas.microsoft.com/office/powerpoint/2010/main" val="2917209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7"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8"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9" name="Picture 38"/>
          <p:cNvPicPr/>
          <p:nvPr/>
        </p:nvPicPr>
        <p:blipFill>
          <a:blip r:embed="rId2"/>
          <a:stretch>
            <a:fillRect/>
          </a:stretch>
        </p:blipFill>
        <p:spPr>
          <a:xfrm>
            <a:off x="1735560" y="1599840"/>
            <a:ext cx="5671800" cy="4525560"/>
          </a:xfrm>
          <a:prstGeom prst="rect">
            <a:avLst/>
          </a:prstGeom>
          <a:ln>
            <a:noFill/>
          </a:ln>
        </p:spPr>
      </p:pic>
      <p:pic>
        <p:nvPicPr>
          <p:cNvPr id="40" name="Picture 39"/>
          <p:cNvPicPr/>
          <p:nvPr/>
        </p:nvPicPr>
        <p:blipFill>
          <a:blip r:embed="rId2"/>
          <a:stretch>
            <a:fillRect/>
          </a:stretch>
        </p:blipFill>
        <p:spPr>
          <a:xfrm>
            <a:off x="1735560" y="1599840"/>
            <a:ext cx="5671800" cy="4525560"/>
          </a:xfrm>
          <a:prstGeom prst="rect">
            <a:avLst/>
          </a:prstGeom>
          <a:ln>
            <a:noFill/>
          </a:ln>
        </p:spPr>
      </p:pic>
    </p:spTree>
    <p:extLst>
      <p:ext uri="{BB962C8B-B14F-4D97-AF65-F5344CB8AC3E}">
        <p14:creationId xmlns:p14="http://schemas.microsoft.com/office/powerpoint/2010/main" val="1704608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7800" y="2590800"/>
            <a:ext cx="6400800" cy="838200"/>
          </a:xfrm>
        </p:spPr>
        <p:txBody>
          <a:bodyPr/>
          <a:lstStyle>
            <a:lvl1pPr>
              <a:defRPr>
                <a:solidFill>
                  <a:schemeClr val="accent2"/>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981200" y="3505200"/>
            <a:ext cx="5334000" cy="990600"/>
          </a:xfrm>
        </p:spPr>
        <p:txBody>
          <a:bodyPr/>
          <a:lstStyle>
            <a:lvl1pPr marL="0" indent="0" algn="ctr">
              <a:buFontTx/>
              <a:buNone/>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ltLang="en-US" dirty="0">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ltLang="en-US" dirty="0">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DD18A084-51D8-4678-B329-3AF3E570942E}" type="slidenum">
              <a:rPr lang="en-US" altLang="en-US">
                <a:solidFill>
                  <a:srgbClr val="FFFFFF"/>
                </a:solidFill>
              </a:rPr>
              <a:pPr/>
              <a:t>‹#›</a:t>
            </a:fld>
            <a:endParaRPr lang="en-US" altLang="en-US" dirty="0">
              <a:solidFill>
                <a:srgbClr val="FFFFFF"/>
              </a:solidFill>
            </a:endParaRPr>
          </a:p>
        </p:txBody>
      </p:sp>
      <p:pic>
        <p:nvPicPr>
          <p:cNvPr id="3083" name="Picture 11" descr="lea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218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685800" y="1524000"/>
            <a:ext cx="7772400" cy="4267200"/>
          </a:xfrm>
        </p:spPr>
        <p:txBody>
          <a:bodyPr/>
          <a:lstStyle>
            <a:lvl1pPr>
              <a:defRPr sz="2400">
                <a:solidFill>
                  <a:schemeClr val="bg1">
                    <a:lumMod val="50000"/>
                  </a:schemeClr>
                </a:solidFill>
              </a:defRPr>
            </a:lvl1pPr>
            <a:lvl2pPr>
              <a:defRPr sz="20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0DC6A77-D613-4E41-B325-681F07F3C406}"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88455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8156F26-898A-4143-96D4-DEBA76A1A011}"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033954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439959C-CE55-43AA-AD4F-06D1B9AA04BB}"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501625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DDDB1DA-C2F9-452A-B620-759BEEAA4A73}"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938991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6B05601-2F88-418C-817F-089FE99344BE}"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204937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87B6B71-EA2E-4EB9-9440-C1FFA72C1335}"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93596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8"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497483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B3FA62A-8ACE-41E7-B1F0-167F5A52B09E}"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014982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B808457-F790-48D5-B441-6D5E89F9D7BD}"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2553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3910B96-F296-4E91-AAC1-14DFAD9145DF}"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4210634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4EA074-9D6F-4D26-BB97-35C72DC14723}"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817616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08813" cy="1525588"/>
          </a:xfrm>
        </p:spPr>
        <p:txBody>
          <a:bodyPr/>
          <a:lstStyle/>
          <a:p>
            <a:r>
              <a:rPr lang="en-US"/>
              <a:t>Click to edit Master title style</a:t>
            </a:r>
          </a:p>
        </p:txBody>
      </p:sp>
      <p:sp>
        <p:nvSpPr>
          <p:cNvPr id="3" name="Text Placeholder 2"/>
          <p:cNvSpPr>
            <a:spLocks noGrp="1"/>
          </p:cNvSpPr>
          <p:nvPr>
            <p:ph type="body" sz="half" idx="1"/>
          </p:nvPr>
        </p:nvSpPr>
        <p:spPr>
          <a:xfrm>
            <a:off x="1524000" y="1905000"/>
            <a:ext cx="3427413"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905000"/>
            <a:ext cx="3429000"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a:xfrm>
            <a:off x="6629400" y="6248400"/>
            <a:ext cx="1903413" cy="455613"/>
          </a:xfrm>
        </p:spPr>
        <p:txBody>
          <a:bodyPr/>
          <a:lstStyle>
            <a:lvl1pPr>
              <a:defRPr/>
            </a:lvl1pPr>
          </a:lstStyle>
          <a:p>
            <a:endParaRPr lang="en-GB" altLang="en-US" dirty="0">
              <a:solidFill>
                <a:srgbClr val="FFFFFF"/>
              </a:solidFill>
            </a:endParaRPr>
          </a:p>
        </p:txBody>
      </p:sp>
      <p:sp>
        <p:nvSpPr>
          <p:cNvPr id="6" name="Footer Placeholder 5"/>
          <p:cNvSpPr>
            <a:spLocks noGrp="1"/>
          </p:cNvSpPr>
          <p:nvPr>
            <p:ph type="ftr" idx="11"/>
          </p:nvPr>
        </p:nvSpPr>
        <p:spPr>
          <a:xfrm>
            <a:off x="3276600" y="6248400"/>
            <a:ext cx="2894013" cy="455613"/>
          </a:xfrm>
        </p:spPr>
        <p:txBody>
          <a:bodyPr/>
          <a:lstStyle>
            <a:lvl1pPr>
              <a:defRPr/>
            </a:lvl1pPr>
          </a:lstStyle>
          <a:p>
            <a:endParaRPr lang="en-GB" altLang="en-US" dirty="0">
              <a:solidFill>
                <a:srgbClr val="FFFFFF"/>
              </a:solidFill>
            </a:endParaRPr>
          </a:p>
        </p:txBody>
      </p:sp>
      <p:sp>
        <p:nvSpPr>
          <p:cNvPr id="7" name="Slide Number Placeholder 6"/>
          <p:cNvSpPr>
            <a:spLocks noGrp="1"/>
          </p:cNvSpPr>
          <p:nvPr>
            <p:ph type="sldNum" idx="12"/>
          </p:nvPr>
        </p:nvSpPr>
        <p:spPr>
          <a:xfrm>
            <a:off x="1524000" y="6248400"/>
            <a:ext cx="1293813" cy="455613"/>
          </a:xfrm>
        </p:spPr>
        <p:txBody>
          <a:bodyPr/>
          <a:lstStyle>
            <a:lvl1pPr>
              <a:defRPr/>
            </a:lvl1pPr>
          </a:lstStyle>
          <a:p>
            <a:fld id="{7F5ABBAD-4C62-44E2-ADCA-FDB55FAFA06D}" type="slidenum">
              <a:rPr lang="en-GB" altLang="en-US">
                <a:solidFill>
                  <a:srgbClr val="FFFFFF"/>
                </a:solidFill>
              </a:rPr>
              <a:pPr/>
              <a:t>‹#›</a:t>
            </a:fld>
            <a:endParaRPr lang="en-GB" altLang="en-US" dirty="0">
              <a:solidFill>
                <a:srgbClr val="FFFFFF"/>
              </a:solidFill>
            </a:endParaRPr>
          </a:p>
        </p:txBody>
      </p:sp>
    </p:spTree>
    <p:extLst>
      <p:ext uri="{BB962C8B-B14F-4D97-AF65-F5344CB8AC3E}">
        <p14:creationId xmlns:p14="http://schemas.microsoft.com/office/powerpoint/2010/main" val="1727204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340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8"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625543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50"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extLst>
      <p:ext uri="{BB962C8B-B14F-4D97-AF65-F5344CB8AC3E}">
        <p14:creationId xmlns:p14="http://schemas.microsoft.com/office/powerpoint/2010/main" val="2271425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52"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3"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extLst>
      <p:ext uri="{BB962C8B-B14F-4D97-AF65-F5344CB8AC3E}">
        <p14:creationId xmlns:p14="http://schemas.microsoft.com/office/powerpoint/2010/main" val="4035934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extLst>
      <p:ext uri="{BB962C8B-B14F-4D97-AF65-F5344CB8AC3E}">
        <p14:creationId xmlns:p14="http://schemas.microsoft.com/office/powerpoint/2010/main" val="402501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extLst>
      <p:ext uri="{BB962C8B-B14F-4D97-AF65-F5344CB8AC3E}">
        <p14:creationId xmlns:p14="http://schemas.microsoft.com/office/powerpoint/2010/main" val="1191347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897380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5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8"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9"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extLst>
      <p:ext uri="{BB962C8B-B14F-4D97-AF65-F5344CB8AC3E}">
        <p14:creationId xmlns:p14="http://schemas.microsoft.com/office/powerpoint/2010/main" val="964815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1"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6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3"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extLst>
      <p:ext uri="{BB962C8B-B14F-4D97-AF65-F5344CB8AC3E}">
        <p14:creationId xmlns:p14="http://schemas.microsoft.com/office/powerpoint/2010/main" val="583423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7"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extLst>
      <p:ext uri="{BB962C8B-B14F-4D97-AF65-F5344CB8AC3E}">
        <p14:creationId xmlns:p14="http://schemas.microsoft.com/office/powerpoint/2010/main" val="2885653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9"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70"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extLst>
      <p:ext uri="{BB962C8B-B14F-4D97-AF65-F5344CB8AC3E}">
        <p14:creationId xmlns:p14="http://schemas.microsoft.com/office/powerpoint/2010/main" val="469609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7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7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74"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75"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extLst>
      <p:ext uri="{BB962C8B-B14F-4D97-AF65-F5344CB8AC3E}">
        <p14:creationId xmlns:p14="http://schemas.microsoft.com/office/powerpoint/2010/main" val="2139607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77"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78"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79" name="Picture 78"/>
          <p:cNvPicPr/>
          <p:nvPr/>
        </p:nvPicPr>
        <p:blipFill>
          <a:blip r:embed="rId2"/>
          <a:stretch>
            <a:fillRect/>
          </a:stretch>
        </p:blipFill>
        <p:spPr>
          <a:xfrm>
            <a:off x="1735560" y="1599840"/>
            <a:ext cx="5671800" cy="4525560"/>
          </a:xfrm>
          <a:prstGeom prst="rect">
            <a:avLst/>
          </a:prstGeom>
          <a:ln>
            <a:noFill/>
          </a:ln>
        </p:spPr>
      </p:pic>
      <p:pic>
        <p:nvPicPr>
          <p:cNvPr id="80" name="Picture 79"/>
          <p:cNvPicPr/>
          <p:nvPr/>
        </p:nvPicPr>
        <p:blipFill>
          <a:blip r:embed="rId2"/>
          <a:stretch>
            <a:fillRect/>
          </a:stretch>
        </p:blipFill>
        <p:spPr>
          <a:xfrm>
            <a:off x="1735560" y="1599840"/>
            <a:ext cx="5671800" cy="4525560"/>
          </a:xfrm>
          <a:prstGeom prst="rect">
            <a:avLst/>
          </a:prstGeom>
          <a:ln>
            <a:noFill/>
          </a:ln>
        </p:spPr>
      </p:pic>
    </p:spTree>
    <p:extLst>
      <p:ext uri="{BB962C8B-B14F-4D97-AF65-F5344CB8AC3E}">
        <p14:creationId xmlns:p14="http://schemas.microsoft.com/office/powerpoint/2010/main" val="239069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2"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3"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extLst>
      <p:ext uri="{BB962C8B-B14F-4D97-AF65-F5344CB8AC3E}">
        <p14:creationId xmlns:p14="http://schemas.microsoft.com/office/powerpoint/2010/main" val="201632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extLst>
      <p:ext uri="{BB962C8B-B14F-4D97-AF65-F5344CB8AC3E}">
        <p14:creationId xmlns:p14="http://schemas.microsoft.com/office/powerpoint/2010/main" val="33460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35582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8"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9"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extLst>
      <p:ext uri="{BB962C8B-B14F-4D97-AF65-F5344CB8AC3E}">
        <p14:creationId xmlns:p14="http://schemas.microsoft.com/office/powerpoint/2010/main" val="225036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1"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3"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extLst>
      <p:ext uri="{BB962C8B-B14F-4D97-AF65-F5344CB8AC3E}">
        <p14:creationId xmlns:p14="http://schemas.microsoft.com/office/powerpoint/2010/main" val="401278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7"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extLst>
      <p:ext uri="{BB962C8B-B14F-4D97-AF65-F5344CB8AC3E}">
        <p14:creationId xmlns:p14="http://schemas.microsoft.com/office/powerpoint/2010/main" val="254771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86B5D"/>
        </a:solidFill>
        <a:effectLst/>
      </p:bgPr>
    </p:bg>
    <p:spTree>
      <p:nvGrpSpPr>
        <p:cNvPr id="1" name=""/>
        <p:cNvGrpSpPr/>
        <p:nvPr/>
      </p:nvGrpSpPr>
      <p:grpSpPr>
        <a:xfrm>
          <a:off x="0" y="0"/>
          <a:ext cx="0" cy="0"/>
          <a:chOff x="0" y="0"/>
          <a:chExt cx="0" cy="0"/>
        </a:xfrm>
      </p:grpSpPr>
      <p:pic>
        <p:nvPicPr>
          <p:cNvPr id="7" name="Picture 9"/>
          <p:cNvPicPr/>
          <p:nvPr/>
        </p:nvPicPr>
        <p:blipFill>
          <a:blip r:embed="rId14"/>
          <a:stretch>
            <a:fillRect/>
          </a:stretch>
        </p:blipFill>
        <p:spPr>
          <a:xfrm>
            <a:off x="-1440" y="0"/>
            <a:ext cx="9145080" cy="6859080"/>
          </a:xfrm>
          <a:prstGeom prst="rect">
            <a:avLst/>
          </a:prstGeom>
          <a:ln>
            <a:noFill/>
          </a:ln>
        </p:spPr>
      </p:pic>
      <p:sp>
        <p:nvSpPr>
          <p:cNvPr id="8" name="PlaceHolder 1"/>
          <p:cNvSpPr>
            <a:spLocks noGrp="1"/>
          </p:cNvSpPr>
          <p:nvPr>
            <p:ph type="title"/>
          </p:nvPr>
        </p:nvSpPr>
        <p:spPr>
          <a:xfrm>
            <a:off x="1447920" y="2590920"/>
            <a:ext cx="6400440" cy="837720"/>
          </a:xfrm>
          <a:prstGeom prst="rect">
            <a:avLst/>
          </a:prstGeom>
        </p:spPr>
        <p:txBody>
          <a:bodyPr anchor="ctr"/>
          <a:lstStyle/>
          <a:p>
            <a:pPr>
              <a:lnSpc>
                <a:spcPct val="100000"/>
              </a:lnSpc>
            </a:pPr>
            <a:r>
              <a:rPr lang="en-US" sz="4400">
                <a:solidFill>
                  <a:srgbClr val="809EA8"/>
                </a:solidFill>
                <a:latin typeface="Arial"/>
                <a:ea typeface="ＭＳ Ｐゴシック"/>
              </a:rPr>
              <a:t>Click to edit the title text formatClick to edit Master title style</a:t>
            </a:r>
            <a:endParaRPr/>
          </a:p>
        </p:txBody>
      </p:sp>
      <p:sp>
        <p:nvSpPr>
          <p:cNvPr id="2" name="PlaceHolder 2"/>
          <p:cNvSpPr>
            <a:spLocks noGrp="1"/>
          </p:cNvSpPr>
          <p:nvPr>
            <p:ph type="dt"/>
          </p:nvPr>
        </p:nvSpPr>
        <p:spPr>
          <a:xfrm>
            <a:off x="685800" y="6248520"/>
            <a:ext cx="1904760" cy="456840"/>
          </a:xfrm>
          <a:prstGeom prst="rect">
            <a:avLst/>
          </a:prstGeom>
        </p:spPr>
        <p:txBody>
          <a:bodyPr/>
          <a:lstStyle/>
          <a:p>
            <a:endParaRPr dirty="0">
              <a:solidFill>
                <a:prstClr val="black"/>
              </a:solidFill>
            </a:endParaRPr>
          </a:p>
        </p:txBody>
      </p:sp>
      <p:sp>
        <p:nvSpPr>
          <p:cNvPr id="3" name="PlaceHolder 3"/>
          <p:cNvSpPr>
            <a:spLocks noGrp="1"/>
          </p:cNvSpPr>
          <p:nvPr>
            <p:ph type="ftr"/>
          </p:nvPr>
        </p:nvSpPr>
        <p:spPr>
          <a:xfrm>
            <a:off x="3124080" y="6248520"/>
            <a:ext cx="2895120" cy="456840"/>
          </a:xfrm>
          <a:prstGeom prst="rect">
            <a:avLst/>
          </a:prstGeom>
        </p:spPr>
        <p:txBody>
          <a:bodyPr/>
          <a:lstStyle/>
          <a:p>
            <a:endParaRPr dirty="0">
              <a:solidFill>
                <a:prstClr val="black"/>
              </a:solidFill>
            </a:endParaRPr>
          </a:p>
        </p:txBody>
      </p:sp>
      <p:sp>
        <p:nvSpPr>
          <p:cNvPr id="4" name="PlaceHolder 4"/>
          <p:cNvSpPr>
            <a:spLocks noGrp="1"/>
          </p:cNvSpPr>
          <p:nvPr>
            <p:ph type="sldNum"/>
          </p:nvPr>
        </p:nvSpPr>
        <p:spPr>
          <a:xfrm>
            <a:off x="6553080" y="6248520"/>
            <a:ext cx="1904760" cy="456840"/>
          </a:xfrm>
          <a:prstGeom prst="rect">
            <a:avLst/>
          </a:prstGeom>
        </p:spPr>
        <p:txBody>
          <a:bodyPr/>
          <a:lstStyle/>
          <a:p>
            <a:fld id="{EA081800-D155-4D3F-9CEC-937B296DAF41}" type="slidenum">
              <a:rPr lang="en-CA" sz="1400">
                <a:solidFill>
                  <a:srgbClr val="FFFFFF"/>
                </a:solidFill>
                <a:ea typeface="ＭＳ Ｐゴシック"/>
              </a:rPr>
              <a:pPr/>
              <a:t>‹#›</a:t>
            </a:fld>
            <a:endParaRPr dirty="0">
              <a:solidFill>
                <a:prstClr val="black"/>
              </a:solidFill>
            </a:endParaRPr>
          </a:p>
        </p:txBody>
      </p:sp>
      <p:pic>
        <p:nvPicPr>
          <p:cNvPr id="5" name="Picture 11"/>
          <p:cNvPicPr/>
          <p:nvPr/>
        </p:nvPicPr>
        <p:blipFill>
          <a:blip r:embed="rId15"/>
          <a:stretch>
            <a:fillRect/>
          </a:stretch>
        </p:blipFill>
        <p:spPr>
          <a:xfrm>
            <a:off x="0" y="0"/>
            <a:ext cx="9145080" cy="6859080"/>
          </a:xfrm>
          <a:prstGeom prst="rect">
            <a:avLst/>
          </a:prstGeom>
          <a:ln>
            <a:noFill/>
          </a:ln>
        </p:spPr>
      </p:pic>
      <p:sp>
        <p:nvSpPr>
          <p:cNvPr id="6"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400">
                <a:latin typeface="Arial"/>
              </a:rPr>
              <a:t>Second Outline Level</a:t>
            </a:r>
            <a:endParaRPr/>
          </a:p>
          <a:p>
            <a:pPr lvl="2">
              <a:buSzPct val="45000"/>
              <a:buFont typeface="StarSymbol"/>
              <a:buChar char=""/>
            </a:pPr>
            <a:r>
              <a:rPr lang="en-US" sz="20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extLst>
      <p:ext uri="{BB962C8B-B14F-4D97-AF65-F5344CB8AC3E}">
        <p14:creationId xmlns:p14="http://schemas.microsoft.com/office/powerpoint/2010/main" val="732438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061D7D49-3144-40D8-9EC0-2D3646274ABA}" type="slidenum">
              <a:rPr lang="en-US" altLang="en-US">
                <a:solidFill>
                  <a:srgbClr val="FFFFFF"/>
                </a:solidFill>
              </a:rPr>
              <a:pPr eaLnBrk="0" fontAlgn="base" hangingPunct="0">
                <a:spcBef>
                  <a:spcPct val="0"/>
                </a:spcBef>
                <a:spcAft>
                  <a:spcPct val="0"/>
                </a:spcAft>
              </a:pPr>
              <a:t>‹#›</a:t>
            </a:fld>
            <a:endParaRPr lang="en-US" altLang="en-US" dirty="0">
              <a:solidFill>
                <a:srgbClr val="FFFFFF"/>
              </a:solidFill>
            </a:endParaRPr>
          </a:p>
        </p:txBody>
      </p:sp>
      <p:pic>
        <p:nvPicPr>
          <p:cNvPr id="1033" name="Picture 9" descr="leaves_nex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90814"/>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ctr" rtl="0" eaLnBrk="1" fontAlgn="base" hangingPunct="1">
        <a:spcBef>
          <a:spcPct val="0"/>
        </a:spcBef>
        <a:spcAft>
          <a:spcPct val="0"/>
        </a:spcAft>
        <a:defRPr sz="4400" kern="1200">
          <a:solidFill>
            <a:schemeClr val="bg2"/>
          </a:solidFill>
          <a:latin typeface="+mj-lt"/>
          <a:ea typeface="+mj-ea"/>
          <a:cs typeface="+mj-cs"/>
        </a:defRPr>
      </a:lvl1pPr>
      <a:lvl2pPr algn="ctr" rtl="0" eaLnBrk="1" fontAlgn="base" hangingPunct="1">
        <a:spcBef>
          <a:spcPct val="0"/>
        </a:spcBef>
        <a:spcAft>
          <a:spcPct val="0"/>
        </a:spcAft>
        <a:defRPr sz="4400">
          <a:solidFill>
            <a:schemeClr val="bg2"/>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4400">
          <a:solidFill>
            <a:schemeClr val="bg2"/>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4400">
          <a:solidFill>
            <a:schemeClr val="bg2"/>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4400">
          <a:solidFill>
            <a:schemeClr val="bg2"/>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sz="4400">
          <a:solidFill>
            <a:schemeClr val="bg2"/>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sz="4400">
          <a:solidFill>
            <a:schemeClr val="bg2"/>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sz="4400">
          <a:solidFill>
            <a:schemeClr val="bg2"/>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sz="4400">
          <a:solidFill>
            <a:schemeClr val="bg2"/>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har char="•"/>
        <a:defRPr sz="3200" kern="12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accent2"/>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accent2"/>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accent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86B5D"/>
        </a:solidFill>
        <a:effectLst/>
      </p:bgPr>
    </p:bg>
    <p:spTree>
      <p:nvGrpSpPr>
        <p:cNvPr id="1" name=""/>
        <p:cNvGrpSpPr/>
        <p:nvPr/>
      </p:nvGrpSpPr>
      <p:grpSpPr>
        <a:xfrm>
          <a:off x="0" y="0"/>
          <a:ext cx="0" cy="0"/>
          <a:chOff x="0" y="0"/>
          <a:chExt cx="0" cy="0"/>
        </a:xfrm>
      </p:grpSpPr>
      <p:pic>
        <p:nvPicPr>
          <p:cNvPr id="41" name="Picture 9"/>
          <p:cNvPicPr/>
          <p:nvPr/>
        </p:nvPicPr>
        <p:blipFill>
          <a:blip r:embed="rId14"/>
          <a:stretch>
            <a:fillRect/>
          </a:stretch>
        </p:blipFill>
        <p:spPr>
          <a:xfrm>
            <a:off x="-1440" y="0"/>
            <a:ext cx="9145080" cy="6859080"/>
          </a:xfrm>
          <a:prstGeom prst="rect">
            <a:avLst/>
          </a:prstGeom>
          <a:ln>
            <a:noFill/>
          </a:ln>
        </p:spPr>
      </p:pic>
      <p:sp>
        <p:nvSpPr>
          <p:cNvPr id="42" name="PlaceHolder 1"/>
          <p:cNvSpPr>
            <a:spLocks noGrp="1"/>
          </p:cNvSpPr>
          <p:nvPr>
            <p:ph type="title"/>
          </p:nvPr>
        </p:nvSpPr>
        <p:spPr>
          <a:xfrm>
            <a:off x="685800" y="76320"/>
            <a:ext cx="7772040" cy="1142640"/>
          </a:xfrm>
          <a:prstGeom prst="rect">
            <a:avLst/>
          </a:prstGeom>
        </p:spPr>
        <p:txBody>
          <a:bodyPr anchor="ctr"/>
          <a:lstStyle/>
          <a:p>
            <a:pPr>
              <a:lnSpc>
                <a:spcPct val="100000"/>
              </a:lnSpc>
            </a:pPr>
            <a:r>
              <a:rPr lang="en-US" sz="3200">
                <a:solidFill>
                  <a:srgbClr val="777777"/>
                </a:solidFill>
                <a:latin typeface="Arial"/>
                <a:ea typeface="ＭＳ Ｐゴシック"/>
              </a:rPr>
              <a:t>Click to edit the title text formatClick to edit Master title style</a:t>
            </a:r>
            <a:endParaRPr/>
          </a:p>
        </p:txBody>
      </p:sp>
      <p:sp>
        <p:nvSpPr>
          <p:cNvPr id="43" name="PlaceHolder 2"/>
          <p:cNvSpPr>
            <a:spLocks noGrp="1"/>
          </p:cNvSpPr>
          <p:nvPr>
            <p:ph type="body"/>
          </p:nvPr>
        </p:nvSpPr>
        <p:spPr>
          <a:xfrm>
            <a:off x="685800" y="1523880"/>
            <a:ext cx="7772040" cy="4266720"/>
          </a:xfrm>
          <a:prstGeom prst="rect">
            <a:avLst/>
          </a:prstGeom>
        </p:spPr>
        <p:txBody>
          <a:bodyPr/>
          <a:lstStyle/>
          <a:p>
            <a:pPr>
              <a:buSzPct val="45000"/>
              <a:buFont typeface="StarSymbol"/>
              <a:buChar char=""/>
            </a:pPr>
            <a:r>
              <a:rPr lang="en-US" sz="2400">
                <a:solidFill>
                  <a:srgbClr val="34362F"/>
                </a:solidFill>
                <a:latin typeface="Arial"/>
                <a:ea typeface="ＭＳ Ｐゴシック"/>
              </a:rPr>
              <a:t>Click to edit the outline text format</a:t>
            </a:r>
            <a:endParaRPr/>
          </a:p>
          <a:p>
            <a:pPr lvl="1">
              <a:buSzPct val="75000"/>
              <a:buFont typeface="StarSymbol"/>
              <a:buChar char=""/>
            </a:pPr>
            <a:r>
              <a:rPr lang="en-US" sz="2400">
                <a:solidFill>
                  <a:srgbClr val="34362F"/>
                </a:solidFill>
                <a:latin typeface="Arial"/>
                <a:ea typeface="ＭＳ Ｐゴシック"/>
              </a:rPr>
              <a:t>Second Outline Level</a:t>
            </a:r>
            <a:endParaRPr/>
          </a:p>
          <a:p>
            <a:pPr lvl="2">
              <a:buSzPct val="45000"/>
              <a:buFont typeface="StarSymbol"/>
              <a:buChar char=""/>
            </a:pPr>
            <a:r>
              <a:rPr lang="en-US" sz="2400">
                <a:solidFill>
                  <a:srgbClr val="34362F"/>
                </a:solidFill>
                <a:latin typeface="Arial"/>
                <a:ea typeface="ＭＳ Ｐゴシック"/>
              </a:rPr>
              <a:t>Third Outline Level</a:t>
            </a:r>
            <a:endParaRPr/>
          </a:p>
          <a:p>
            <a:pPr lvl="3">
              <a:buSzPct val="75000"/>
              <a:buFont typeface="StarSymbol"/>
              <a:buChar char=""/>
            </a:pPr>
            <a:r>
              <a:rPr lang="en-US" sz="2400">
                <a:solidFill>
                  <a:srgbClr val="34362F"/>
                </a:solidFill>
                <a:latin typeface="Arial"/>
                <a:ea typeface="ＭＳ Ｐゴシック"/>
              </a:rPr>
              <a:t>Fourth Outline Level</a:t>
            </a:r>
            <a:endParaRPr/>
          </a:p>
          <a:p>
            <a:pPr lvl="4">
              <a:buSzPct val="45000"/>
              <a:buFont typeface="StarSymbol"/>
              <a:buChar char=""/>
            </a:pPr>
            <a:r>
              <a:rPr lang="en-US" sz="2400">
                <a:solidFill>
                  <a:srgbClr val="34362F"/>
                </a:solidFill>
                <a:latin typeface="Arial"/>
                <a:ea typeface="ＭＳ Ｐゴシック"/>
              </a:rPr>
              <a:t>Fifth Outline Level</a:t>
            </a:r>
            <a:endParaRPr/>
          </a:p>
          <a:p>
            <a:pPr lvl="5">
              <a:buSzPct val="45000"/>
              <a:buFont typeface="StarSymbol"/>
              <a:buChar char=""/>
            </a:pPr>
            <a:r>
              <a:rPr lang="en-US" sz="2400">
                <a:solidFill>
                  <a:srgbClr val="34362F"/>
                </a:solidFill>
                <a:latin typeface="Arial"/>
                <a:ea typeface="ＭＳ Ｐゴシック"/>
              </a:rPr>
              <a:t>Sixth Outline Level</a:t>
            </a:r>
            <a:endParaRPr/>
          </a:p>
          <a:p>
            <a:pPr>
              <a:lnSpc>
                <a:spcPct val="100000"/>
              </a:lnSpc>
              <a:buFont typeface="StarSymbol"/>
              <a:buChar char=""/>
            </a:pPr>
            <a:r>
              <a:rPr lang="en-US" sz="2400">
                <a:solidFill>
                  <a:srgbClr val="34362F"/>
                </a:solidFill>
                <a:latin typeface="Arial"/>
                <a:ea typeface="ＭＳ Ｐゴシック"/>
              </a:rPr>
              <a:t>Seventh Outline LevelClick to edit Master text styles</a:t>
            </a:r>
            <a:endParaRPr/>
          </a:p>
          <a:p>
            <a:pPr lvl="1">
              <a:lnSpc>
                <a:spcPct val="100000"/>
              </a:lnSpc>
              <a:buFont typeface="StarSymbol"/>
              <a:buChar char=""/>
            </a:pPr>
            <a:r>
              <a:rPr lang="en-US" sz="2000">
                <a:solidFill>
                  <a:srgbClr val="34362F"/>
                </a:solidFill>
                <a:latin typeface="Arial"/>
                <a:ea typeface="ＭＳ Ｐゴシック"/>
              </a:rPr>
              <a:t>Second level</a:t>
            </a:r>
            <a:endParaRPr/>
          </a:p>
          <a:p>
            <a:pPr lvl="2">
              <a:lnSpc>
                <a:spcPct val="100000"/>
              </a:lnSpc>
              <a:buFont typeface="StarSymbol"/>
              <a:buChar char=""/>
            </a:pPr>
            <a:r>
              <a:rPr lang="en-US" sz="2000">
                <a:solidFill>
                  <a:srgbClr val="34362F"/>
                </a:solidFill>
                <a:latin typeface="Arial"/>
                <a:ea typeface="ＭＳ Ｐゴシック"/>
              </a:rPr>
              <a:t>Third level</a:t>
            </a:r>
            <a:endParaRPr/>
          </a:p>
          <a:p>
            <a:pPr lvl="3">
              <a:lnSpc>
                <a:spcPct val="100000"/>
              </a:lnSpc>
              <a:buFont typeface="StarSymbol"/>
              <a:buChar char=""/>
            </a:pPr>
            <a:r>
              <a:rPr lang="en-US">
                <a:solidFill>
                  <a:srgbClr val="34362F"/>
                </a:solidFill>
                <a:latin typeface="Arial"/>
                <a:ea typeface="ＭＳ Ｐゴシック"/>
              </a:rPr>
              <a:t>Fourth level</a:t>
            </a:r>
            <a:endParaRPr/>
          </a:p>
          <a:p>
            <a:pPr lvl="4">
              <a:lnSpc>
                <a:spcPct val="100000"/>
              </a:lnSpc>
              <a:buFont typeface="StarSymbol"/>
              <a:buChar char="»"/>
            </a:pPr>
            <a:r>
              <a:rPr lang="en-US">
                <a:solidFill>
                  <a:srgbClr val="34362F"/>
                </a:solidFill>
                <a:latin typeface="Arial"/>
                <a:ea typeface="ＭＳ Ｐゴシック"/>
              </a:rPr>
              <a:t>Fifth level</a:t>
            </a:r>
            <a:endParaRPr/>
          </a:p>
        </p:txBody>
      </p:sp>
      <p:sp>
        <p:nvSpPr>
          <p:cNvPr id="44" name="PlaceHolder 3"/>
          <p:cNvSpPr>
            <a:spLocks noGrp="1"/>
          </p:cNvSpPr>
          <p:nvPr>
            <p:ph type="dt"/>
          </p:nvPr>
        </p:nvSpPr>
        <p:spPr>
          <a:xfrm>
            <a:off x="685800" y="6248520"/>
            <a:ext cx="1904760" cy="456840"/>
          </a:xfrm>
          <a:prstGeom prst="rect">
            <a:avLst/>
          </a:prstGeom>
        </p:spPr>
        <p:txBody>
          <a:bodyPr/>
          <a:lstStyle/>
          <a:p>
            <a:endParaRPr>
              <a:solidFill>
                <a:prstClr val="black"/>
              </a:solidFill>
            </a:endParaRPr>
          </a:p>
        </p:txBody>
      </p:sp>
      <p:sp>
        <p:nvSpPr>
          <p:cNvPr id="45" name="PlaceHolder 4"/>
          <p:cNvSpPr>
            <a:spLocks noGrp="1"/>
          </p:cNvSpPr>
          <p:nvPr>
            <p:ph type="ftr"/>
          </p:nvPr>
        </p:nvSpPr>
        <p:spPr>
          <a:xfrm>
            <a:off x="3124080" y="6248520"/>
            <a:ext cx="2895120" cy="456840"/>
          </a:xfrm>
          <a:prstGeom prst="rect">
            <a:avLst/>
          </a:prstGeom>
        </p:spPr>
        <p:txBody>
          <a:bodyPr/>
          <a:lstStyle/>
          <a:p>
            <a:endParaRPr>
              <a:solidFill>
                <a:prstClr val="black"/>
              </a:solidFill>
            </a:endParaRPr>
          </a:p>
        </p:txBody>
      </p:sp>
      <p:sp>
        <p:nvSpPr>
          <p:cNvPr id="46" name="PlaceHolder 5"/>
          <p:cNvSpPr>
            <a:spLocks noGrp="1"/>
          </p:cNvSpPr>
          <p:nvPr>
            <p:ph type="sldNum"/>
          </p:nvPr>
        </p:nvSpPr>
        <p:spPr>
          <a:xfrm>
            <a:off x="6553080" y="6248520"/>
            <a:ext cx="1904760" cy="456840"/>
          </a:xfrm>
          <a:prstGeom prst="rect">
            <a:avLst/>
          </a:prstGeom>
        </p:spPr>
        <p:txBody>
          <a:bodyPr/>
          <a:lstStyle/>
          <a:p>
            <a:fld id="{25C9F0C5-4776-4141-B821-931E3017B71E}" type="slidenum">
              <a:rPr lang="en-CA" sz="1400">
                <a:solidFill>
                  <a:srgbClr val="FFFFFF"/>
                </a:solidFill>
                <a:ea typeface="ＭＳ Ｐゴシック"/>
              </a:rPr>
              <a:pPr/>
              <a:t>‹#›</a:t>
            </a:fld>
            <a:endParaRPr>
              <a:solidFill>
                <a:prstClr val="black"/>
              </a:solidFill>
            </a:endParaRPr>
          </a:p>
        </p:txBody>
      </p:sp>
    </p:spTree>
    <p:extLst>
      <p:ext uri="{BB962C8B-B14F-4D97-AF65-F5344CB8AC3E}">
        <p14:creationId xmlns:p14="http://schemas.microsoft.com/office/powerpoint/2010/main" val="201164003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13.wmf"/><Relationship Id="rId12" Type="http://schemas.openxmlformats.org/officeDocument/2006/relationships/image" Target="../media/image17.png"/><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png"/><Relationship Id="rId5" Type="http://schemas.openxmlformats.org/officeDocument/2006/relationships/image" Target="../media/image12.wmf"/><Relationship Id="rId10" Type="http://schemas.openxmlformats.org/officeDocument/2006/relationships/image" Target="../media/image15.png"/><Relationship Id="rId4" Type="http://schemas.openxmlformats.org/officeDocument/2006/relationships/oleObject" Target="../embeddings/oleObject1.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Box 162"/>
          <p:cNvSpPr txBox="1">
            <a:spLocks noChangeArrowheads="1"/>
          </p:cNvSpPr>
          <p:nvPr/>
        </p:nvSpPr>
        <p:spPr bwMode="auto">
          <a:xfrm>
            <a:off x="2" y="3527424"/>
            <a:ext cx="9139239" cy="2893104"/>
          </a:xfrm>
          <a:prstGeom prst="rect">
            <a:avLst/>
          </a:prstGeom>
          <a:solidFill>
            <a:schemeClr val="bg1"/>
          </a:solidFill>
          <a:ln>
            <a:noFill/>
          </a:ln>
          <a:extLst/>
        </p:spPr>
        <p:txBody>
          <a:bodyPr wrap="square">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3200" b="1" dirty="0">
                <a:solidFill>
                  <a:srgbClr val="002060"/>
                </a:solidFill>
                <a:latin typeface="Segoe UI" panose="020B0502040204020203" pitchFamily="34" charset="0"/>
                <a:cs typeface="Segoe UI" panose="020B0502040204020203" pitchFamily="34" charset="0"/>
              </a:rPr>
              <a:t>Interdiction And Restoration Of Interdependent Infrastructure Systems </a:t>
            </a:r>
            <a:endParaRPr lang="en-US" altLang="en-US" sz="3200" b="1" dirty="0" smtClean="0">
              <a:solidFill>
                <a:srgbClr val="002060"/>
              </a:solidFill>
              <a:latin typeface="Segoe UI" panose="020B0502040204020203" pitchFamily="34" charset="0"/>
              <a:cs typeface="Segoe UI" panose="020B0502040204020203" pitchFamily="34" charset="0"/>
            </a:endParaRPr>
          </a:p>
          <a:p>
            <a:pPr algn="ctr" eaLnBrk="1" hangingPunct="1">
              <a:defRPr/>
            </a:pPr>
            <a:r>
              <a:rPr lang="en-US" altLang="en-US" sz="3200" b="1" dirty="0">
                <a:solidFill>
                  <a:srgbClr val="002060"/>
                </a:solidFill>
                <a:latin typeface="Segoe UI" panose="020B0502040204020203" pitchFamily="34" charset="0"/>
                <a:cs typeface="Segoe UI" panose="020B0502040204020203" pitchFamily="34" charset="0"/>
              </a:rPr>
              <a:t>i</a:t>
            </a:r>
            <a:r>
              <a:rPr lang="en-US" altLang="en-US" sz="3200" b="1" dirty="0" smtClean="0">
                <a:solidFill>
                  <a:srgbClr val="002060"/>
                </a:solidFill>
                <a:latin typeface="Segoe UI" panose="020B0502040204020203" pitchFamily="34" charset="0"/>
                <a:cs typeface="Segoe UI" panose="020B0502040204020203" pitchFamily="34" charset="0"/>
              </a:rPr>
              <a:t>n </a:t>
            </a:r>
            <a:r>
              <a:rPr lang="en-US" altLang="en-US" sz="3200" b="1" dirty="0">
                <a:solidFill>
                  <a:srgbClr val="002060"/>
                </a:solidFill>
                <a:latin typeface="Segoe UI" panose="020B0502040204020203" pitchFamily="34" charset="0"/>
                <a:cs typeface="Segoe UI" panose="020B0502040204020203" pitchFamily="34" charset="0"/>
              </a:rPr>
              <a:t>Military Operations</a:t>
            </a:r>
            <a:endParaRPr lang="en-CA" altLang="en-US" sz="1600" b="1" dirty="0">
              <a:solidFill>
                <a:srgbClr val="002060"/>
              </a:solidFill>
              <a:latin typeface="Segoe UI" panose="020B0502040204020203" pitchFamily="34" charset="0"/>
              <a:cs typeface="Segoe UI" panose="020B0502040204020203" pitchFamily="34" charset="0"/>
            </a:endParaRPr>
          </a:p>
          <a:p>
            <a:pPr algn="ctr" eaLnBrk="1" hangingPunct="1">
              <a:defRPr/>
            </a:pPr>
            <a:r>
              <a:rPr lang="en-CA" altLang="en-US" sz="1600" b="1" dirty="0">
                <a:solidFill>
                  <a:srgbClr val="002060"/>
                </a:solidFill>
                <a:latin typeface="Segoe UI" panose="020B0502040204020203" pitchFamily="34" charset="0"/>
                <a:cs typeface="Segoe UI" panose="020B0502040204020203" pitchFamily="34" charset="0"/>
              </a:rPr>
              <a:t>Liqun Lu, Zhaodong Wang, Dr. Yanfeng Ouyang</a:t>
            </a:r>
          </a:p>
          <a:p>
            <a:pPr algn="ctr" eaLnBrk="1" hangingPunct="1">
              <a:defRPr/>
            </a:pPr>
            <a:r>
              <a:rPr lang="en-CA" altLang="en-US" sz="1600" b="1" dirty="0">
                <a:solidFill>
                  <a:srgbClr val="002060"/>
                </a:solidFill>
                <a:latin typeface="Segoe UI" panose="020B0502040204020203" pitchFamily="34" charset="0"/>
                <a:cs typeface="Segoe UI" panose="020B0502040204020203" pitchFamily="34" charset="0"/>
              </a:rPr>
              <a:t>Nov. 15</a:t>
            </a:r>
            <a:r>
              <a:rPr lang="en-CA" altLang="en-US" sz="1600" b="1" baseline="30000" dirty="0">
                <a:solidFill>
                  <a:srgbClr val="002060"/>
                </a:solidFill>
                <a:latin typeface="Segoe UI" panose="020B0502040204020203" pitchFamily="34" charset="0"/>
                <a:cs typeface="Segoe UI" panose="020B0502040204020203" pitchFamily="34" charset="0"/>
              </a:rPr>
              <a:t>th</a:t>
            </a:r>
            <a:r>
              <a:rPr lang="en-CA" altLang="en-US" sz="1600" b="1" dirty="0">
                <a:solidFill>
                  <a:srgbClr val="002060"/>
                </a:solidFill>
                <a:latin typeface="Segoe UI" panose="020B0502040204020203" pitchFamily="34" charset="0"/>
                <a:cs typeface="Segoe UI" panose="020B0502040204020203" pitchFamily="34" charset="0"/>
              </a:rPr>
              <a:t>, 2016</a:t>
            </a:r>
          </a:p>
          <a:p>
            <a:pPr algn="ctr" eaLnBrk="1" hangingPunct="1">
              <a:defRPr/>
            </a:pPr>
            <a:r>
              <a:rPr lang="en-CA" altLang="en-US" sz="1600" b="1" dirty="0">
                <a:solidFill>
                  <a:srgbClr val="002060"/>
                </a:solidFill>
                <a:latin typeface="Segoe UI" panose="020B0502040204020203" pitchFamily="34" charset="0"/>
                <a:cs typeface="Segoe UI" panose="020B0502040204020203" pitchFamily="34" charset="0"/>
              </a:rPr>
              <a:t>INFORMS 2016 Annual Meeting</a:t>
            </a:r>
          </a:p>
        </p:txBody>
      </p:sp>
      <p:pic>
        <p:nvPicPr>
          <p:cNvPr id="20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1" y="3"/>
            <a:ext cx="91487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49" y="2659064"/>
            <a:ext cx="7596190" cy="868363"/>
          </a:xfrm>
          <a:prstGeom prst="rect">
            <a:avLst/>
          </a:prstGeom>
          <a:solidFill>
            <a:srgbClr val="003C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2053" name="Immagin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2" y="2767968"/>
            <a:ext cx="463551"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7"/>
          <p:cNvSpPr>
            <a:spLocks noChangeArrowheads="1"/>
          </p:cNvSpPr>
          <p:nvPr/>
        </p:nvSpPr>
        <p:spPr bwMode="auto">
          <a:xfrm flipH="1" flipV="1">
            <a:off x="-4762" y="6420528"/>
            <a:ext cx="9144001" cy="450175"/>
          </a:xfrm>
          <a:prstGeom prst="rect">
            <a:avLst/>
          </a:prstGeom>
          <a:gradFill rotWithShape="0">
            <a:gsLst>
              <a:gs pos="0">
                <a:srgbClr val="F47F24"/>
              </a:gs>
              <a:gs pos="56000">
                <a:srgbClr val="F47F24"/>
              </a:gs>
              <a:gs pos="100000">
                <a:srgbClr val="FCC704"/>
              </a:gs>
            </a:gsLst>
            <a:lin ang="2700000" scaled="1"/>
          </a:gra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5000"/>
              </a:lnSpc>
              <a:spcBef>
                <a:spcPct val="0"/>
              </a:spcBef>
              <a:spcAft>
                <a:spcPts val="1000"/>
              </a:spcAft>
              <a:buNone/>
            </a:pPr>
            <a:r>
              <a:rPr lang="en-US" altLang="en-US" sz="1100" dirty="0">
                <a:solidFill>
                  <a:prstClr val="black"/>
                </a:solidFill>
                <a:ea typeface="Calibri" pitchFamily="34" charset="0"/>
                <a:cs typeface="Segoe UI" panose="020B0502040204020203" pitchFamily="34" charset="0"/>
              </a:rPr>
              <a:t> </a:t>
            </a:r>
          </a:p>
          <a:p>
            <a:pPr eaLnBrk="1" hangingPunct="1">
              <a:lnSpc>
                <a:spcPct val="115000"/>
              </a:lnSpc>
              <a:spcBef>
                <a:spcPct val="0"/>
              </a:spcBef>
              <a:spcAft>
                <a:spcPts val="1000"/>
              </a:spcAft>
              <a:buNone/>
            </a:pPr>
            <a:r>
              <a:rPr lang="en-US" altLang="en-US" sz="1100" dirty="0">
                <a:solidFill>
                  <a:prstClr val="black"/>
                </a:solidFill>
                <a:ea typeface="Calibri" pitchFamily="34" charset="0"/>
                <a:cs typeface="Segoe UI" panose="020B0502040204020203" pitchFamily="34" charset="0"/>
              </a:rPr>
              <a:t> </a:t>
            </a:r>
          </a:p>
        </p:txBody>
      </p:sp>
      <p:grpSp>
        <p:nvGrpSpPr>
          <p:cNvPr id="4" name="Group 3"/>
          <p:cNvGrpSpPr/>
          <p:nvPr/>
        </p:nvGrpSpPr>
        <p:grpSpPr>
          <a:xfrm>
            <a:off x="2819400" y="2834015"/>
            <a:ext cx="3581400" cy="560639"/>
            <a:chOff x="3733800" y="2771774"/>
            <a:chExt cx="4381500" cy="657225"/>
          </a:xfrm>
        </p:grpSpPr>
        <p:pic>
          <p:nvPicPr>
            <p:cNvPr id="2057" name="Picture 9" descr="Engineer Research and Development Center"/>
            <p:cNvPicPr>
              <a:picLocks noChangeAspect="1" noChangeArrowheads="1"/>
            </p:cNvPicPr>
            <p:nvPr/>
          </p:nvPicPr>
          <p:blipFill rotWithShape="1">
            <a:blip r:embed="rId5">
              <a:extLst>
                <a:ext uri="{28A0092B-C50C-407E-A947-70E740481C1C}">
                  <a14:useLocalDpi xmlns:a14="http://schemas.microsoft.com/office/drawing/2010/main" val="0"/>
                </a:ext>
              </a:extLst>
            </a:blip>
            <a:srcRect r="76800"/>
            <a:stretch/>
          </p:blipFill>
          <p:spPr bwMode="auto">
            <a:xfrm>
              <a:off x="3733800" y="2771774"/>
              <a:ext cx="1058863" cy="657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Engineer Research and Development Center"/>
            <p:cNvPicPr>
              <a:picLocks noChangeAspect="1" noChangeArrowheads="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23200"/>
            <a:stretch/>
          </p:blipFill>
          <p:spPr bwMode="auto">
            <a:xfrm>
              <a:off x="4610100" y="2771774"/>
              <a:ext cx="3505200" cy="6572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718507" y="2914276"/>
            <a:ext cx="1762277" cy="400110"/>
          </a:xfrm>
          <a:prstGeom prst="rect">
            <a:avLst/>
          </a:prstGeom>
          <a:noFill/>
        </p:spPr>
        <p:txBody>
          <a:bodyPr wrap="none" rtlCol="0">
            <a:spAutoFit/>
          </a:bodyPr>
          <a:lstStyle/>
          <a:p>
            <a:r>
              <a:rPr lang="en-US" sz="2000" dirty="0">
                <a:solidFill>
                  <a:prstClr val="white"/>
                </a:solidFill>
                <a:latin typeface="Segoe UI" panose="020B0502040204020203" pitchFamily="34" charset="0"/>
                <a:cs typeface="Segoe UI" panose="020B0502040204020203" pitchFamily="34" charset="0"/>
              </a:rPr>
              <a:t>I L </a:t>
            </a:r>
            <a:r>
              <a:rPr lang="en-US" sz="2000" dirty="0" err="1">
                <a:solidFill>
                  <a:prstClr val="white"/>
                </a:solidFill>
                <a:latin typeface="Segoe UI" panose="020B0502040204020203" pitchFamily="34" charset="0"/>
                <a:cs typeface="Segoe UI" panose="020B0502040204020203" pitchFamily="34" charset="0"/>
              </a:rPr>
              <a:t>L</a:t>
            </a:r>
            <a:r>
              <a:rPr lang="en-US" sz="2000" dirty="0">
                <a:solidFill>
                  <a:prstClr val="white"/>
                </a:solidFill>
                <a:latin typeface="Segoe UI" panose="020B0502040204020203" pitchFamily="34" charset="0"/>
                <a:cs typeface="Segoe UI" panose="020B0502040204020203" pitchFamily="34" charset="0"/>
              </a:rPr>
              <a:t> I N O I S </a:t>
            </a:r>
          </a:p>
        </p:txBody>
      </p:sp>
      <p:pic>
        <p:nvPicPr>
          <p:cNvPr id="6" name="Picture 5"/>
          <p:cNvPicPr>
            <a:picLocks noChangeAspect="1"/>
          </p:cNvPicPr>
          <p:nvPr/>
        </p:nvPicPr>
        <p:blipFill rotWithShape="1">
          <a:blip r:embed="rId6"/>
          <a:srcRect l="33209" r="34659"/>
          <a:stretch/>
        </p:blipFill>
        <p:spPr>
          <a:xfrm>
            <a:off x="7594600" y="2651128"/>
            <a:ext cx="1549400" cy="879471"/>
          </a:xfrm>
          <a:prstGeom prst="rect">
            <a:avLst/>
          </a:prstGeom>
          <a:ln>
            <a:noFill/>
          </a:ln>
        </p:spPr>
      </p:pic>
    </p:spTree>
    <p:extLst>
      <p:ext uri="{BB962C8B-B14F-4D97-AF65-F5344CB8AC3E}">
        <p14:creationId xmlns:p14="http://schemas.microsoft.com/office/powerpoint/2010/main" val="323167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748481" y="2282787"/>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46" name="Oval 45"/>
          <p:cNvSpPr/>
          <p:nvPr/>
        </p:nvSpPr>
        <p:spPr>
          <a:xfrm>
            <a:off x="2774091" y="2163724"/>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47" name="Oval 46"/>
          <p:cNvSpPr/>
          <p:nvPr/>
        </p:nvSpPr>
        <p:spPr>
          <a:xfrm>
            <a:off x="1600200" y="3074005"/>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48" name="Oval 47"/>
          <p:cNvSpPr/>
          <p:nvPr/>
        </p:nvSpPr>
        <p:spPr>
          <a:xfrm>
            <a:off x="2625810" y="2600716"/>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49" name="Oval 48"/>
          <p:cNvSpPr/>
          <p:nvPr/>
        </p:nvSpPr>
        <p:spPr>
          <a:xfrm>
            <a:off x="2234513" y="4053922"/>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0" name="Oval 49"/>
          <p:cNvSpPr/>
          <p:nvPr/>
        </p:nvSpPr>
        <p:spPr>
          <a:xfrm>
            <a:off x="3725562" y="3048906"/>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1" name="Oval 50"/>
          <p:cNvSpPr/>
          <p:nvPr/>
        </p:nvSpPr>
        <p:spPr>
          <a:xfrm>
            <a:off x="3964279" y="2600716"/>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2" name="Oval 51"/>
          <p:cNvSpPr/>
          <p:nvPr/>
        </p:nvSpPr>
        <p:spPr>
          <a:xfrm>
            <a:off x="2815281" y="3349587"/>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3" name="Oval 52"/>
          <p:cNvSpPr/>
          <p:nvPr/>
        </p:nvSpPr>
        <p:spPr>
          <a:xfrm>
            <a:off x="2963562" y="4835744"/>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4" name="Oval 53"/>
          <p:cNvSpPr/>
          <p:nvPr/>
        </p:nvSpPr>
        <p:spPr>
          <a:xfrm>
            <a:off x="5121875" y="3802668"/>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5" name="Oval 54"/>
          <p:cNvSpPr/>
          <p:nvPr/>
        </p:nvSpPr>
        <p:spPr>
          <a:xfrm>
            <a:off x="4248664" y="4761603"/>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6" name="Oval 55"/>
          <p:cNvSpPr/>
          <p:nvPr/>
        </p:nvSpPr>
        <p:spPr>
          <a:xfrm>
            <a:off x="5253679" y="2286905"/>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7" name="Oval 56"/>
          <p:cNvSpPr/>
          <p:nvPr/>
        </p:nvSpPr>
        <p:spPr>
          <a:xfrm>
            <a:off x="5735593" y="3349586"/>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8" name="Oval 57"/>
          <p:cNvSpPr/>
          <p:nvPr/>
        </p:nvSpPr>
        <p:spPr>
          <a:xfrm>
            <a:off x="5731475" y="4412268"/>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9" name="Oval 58"/>
          <p:cNvSpPr/>
          <p:nvPr/>
        </p:nvSpPr>
        <p:spPr>
          <a:xfrm>
            <a:off x="2741141" y="3271328"/>
            <a:ext cx="295200" cy="2952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60" name="Oval 59"/>
          <p:cNvSpPr/>
          <p:nvPr/>
        </p:nvSpPr>
        <p:spPr>
          <a:xfrm>
            <a:off x="5178079" y="2211076"/>
            <a:ext cx="295200" cy="2952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61" name="Oval 60"/>
          <p:cNvSpPr/>
          <p:nvPr/>
        </p:nvSpPr>
        <p:spPr>
          <a:xfrm>
            <a:off x="5245438" y="2287131"/>
            <a:ext cx="154800" cy="154800"/>
          </a:xfrm>
          <a:prstGeom prst="ellipse">
            <a:avLst/>
          </a:prstGeom>
          <a:solidFill>
            <a:srgbClr val="C0504D">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62" name="Oval 61"/>
          <p:cNvSpPr/>
          <p:nvPr/>
        </p:nvSpPr>
        <p:spPr>
          <a:xfrm>
            <a:off x="2815507" y="3341346"/>
            <a:ext cx="154800" cy="154800"/>
          </a:xfrm>
          <a:prstGeom prst="ellipse">
            <a:avLst/>
          </a:prstGeom>
          <a:solidFill>
            <a:srgbClr val="C0504D">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cxnSp>
        <p:nvCxnSpPr>
          <p:cNvPr id="63" name="Straight Arrow Connector 62"/>
          <p:cNvCxnSpPr>
            <a:stCxn id="55" idx="2"/>
            <a:endCxn id="53" idx="6"/>
          </p:cNvCxnSpPr>
          <p:nvPr/>
        </p:nvCxnSpPr>
        <p:spPr>
          <a:xfrm flipH="1">
            <a:off x="3107562" y="4833603"/>
            <a:ext cx="1141102" cy="74141"/>
          </a:xfrm>
          <a:prstGeom prst="straightConnector1">
            <a:avLst/>
          </a:prstGeom>
          <a:noFill/>
          <a:ln w="19050" cap="flat" cmpd="sng" algn="ctr">
            <a:solidFill>
              <a:sysClr val="windowText" lastClr="000000">
                <a:lumMod val="65000"/>
                <a:lumOff val="35000"/>
              </a:sysClr>
            </a:solidFill>
            <a:prstDash val="dash"/>
            <a:tailEnd type="triangle"/>
          </a:ln>
          <a:effectLst/>
        </p:spPr>
      </p:cxnSp>
      <p:cxnSp>
        <p:nvCxnSpPr>
          <p:cNvPr id="64" name="Straight Arrow Connector 63"/>
          <p:cNvCxnSpPr>
            <a:stCxn id="50" idx="4"/>
            <a:endCxn id="55" idx="1"/>
          </p:cNvCxnSpPr>
          <p:nvPr/>
        </p:nvCxnSpPr>
        <p:spPr>
          <a:xfrm>
            <a:off x="3797562" y="3192906"/>
            <a:ext cx="472190" cy="1589785"/>
          </a:xfrm>
          <a:prstGeom prst="straightConnector1">
            <a:avLst/>
          </a:prstGeom>
          <a:noFill/>
          <a:ln w="19050" cap="flat" cmpd="sng" algn="ctr">
            <a:solidFill>
              <a:sysClr val="windowText" lastClr="000000">
                <a:lumMod val="65000"/>
                <a:lumOff val="35000"/>
              </a:sysClr>
            </a:solidFill>
            <a:prstDash val="dash"/>
            <a:tailEnd type="triangle"/>
          </a:ln>
          <a:effectLst/>
        </p:spPr>
      </p:cxnSp>
      <p:cxnSp>
        <p:nvCxnSpPr>
          <p:cNvPr id="65" name="Straight Arrow Connector 64"/>
          <p:cNvCxnSpPr>
            <a:stCxn id="57" idx="4"/>
            <a:endCxn id="58" idx="0"/>
          </p:cNvCxnSpPr>
          <p:nvPr/>
        </p:nvCxnSpPr>
        <p:spPr>
          <a:xfrm flipH="1">
            <a:off x="5803475" y="3493586"/>
            <a:ext cx="4118" cy="918682"/>
          </a:xfrm>
          <a:prstGeom prst="straightConnector1">
            <a:avLst/>
          </a:prstGeom>
          <a:noFill/>
          <a:ln w="19050" cap="flat" cmpd="sng" algn="ctr">
            <a:solidFill>
              <a:sysClr val="windowText" lastClr="000000">
                <a:lumMod val="65000"/>
                <a:lumOff val="35000"/>
              </a:sysClr>
            </a:solidFill>
            <a:prstDash val="dash"/>
            <a:tailEnd type="triangle"/>
          </a:ln>
          <a:effectLst/>
        </p:spPr>
      </p:cxnSp>
      <p:cxnSp>
        <p:nvCxnSpPr>
          <p:cNvPr id="66" name="Straight Arrow Connector 65"/>
          <p:cNvCxnSpPr>
            <a:stCxn id="59" idx="2"/>
            <a:endCxn id="47" idx="6"/>
          </p:cNvCxnSpPr>
          <p:nvPr/>
        </p:nvCxnSpPr>
        <p:spPr>
          <a:xfrm flipH="1" flipV="1">
            <a:off x="1744200" y="3146005"/>
            <a:ext cx="996941" cy="272923"/>
          </a:xfrm>
          <a:prstGeom prst="straightConnector1">
            <a:avLst/>
          </a:prstGeom>
          <a:noFill/>
          <a:ln w="19050" cap="flat" cmpd="sng" algn="ctr">
            <a:solidFill>
              <a:sysClr val="windowText" lastClr="000000">
                <a:lumMod val="65000"/>
                <a:lumOff val="35000"/>
              </a:sysClr>
            </a:solidFill>
            <a:prstDash val="dash"/>
            <a:tailEnd type="triangle"/>
          </a:ln>
          <a:effectLst/>
        </p:spPr>
      </p:cxnSp>
      <p:cxnSp>
        <p:nvCxnSpPr>
          <p:cNvPr id="67" name="Straight Arrow Connector 66"/>
          <p:cNvCxnSpPr>
            <a:stCxn id="59" idx="6"/>
            <a:endCxn id="50" idx="3"/>
          </p:cNvCxnSpPr>
          <p:nvPr/>
        </p:nvCxnSpPr>
        <p:spPr>
          <a:xfrm flipV="1">
            <a:off x="3036341" y="3171818"/>
            <a:ext cx="710309" cy="247110"/>
          </a:xfrm>
          <a:prstGeom prst="straightConnector1">
            <a:avLst/>
          </a:prstGeom>
          <a:noFill/>
          <a:ln w="19050" cap="flat" cmpd="sng" algn="ctr">
            <a:solidFill>
              <a:sysClr val="windowText" lastClr="000000">
                <a:lumMod val="65000"/>
                <a:lumOff val="35000"/>
              </a:sysClr>
            </a:solidFill>
            <a:prstDash val="dash"/>
            <a:tailEnd type="triangle"/>
          </a:ln>
          <a:effectLst/>
        </p:spPr>
      </p:cxnSp>
      <p:cxnSp>
        <p:nvCxnSpPr>
          <p:cNvPr id="68" name="Straight Arrow Connector 67"/>
          <p:cNvCxnSpPr>
            <a:stCxn id="60" idx="2"/>
            <a:endCxn id="51" idx="6"/>
          </p:cNvCxnSpPr>
          <p:nvPr/>
        </p:nvCxnSpPr>
        <p:spPr>
          <a:xfrm flipH="1">
            <a:off x="4108279" y="2358676"/>
            <a:ext cx="1069800" cy="314040"/>
          </a:xfrm>
          <a:prstGeom prst="straightConnector1">
            <a:avLst/>
          </a:prstGeom>
          <a:noFill/>
          <a:ln w="19050" cap="flat" cmpd="sng" algn="ctr">
            <a:solidFill>
              <a:sysClr val="windowText" lastClr="000000">
                <a:lumMod val="65000"/>
                <a:lumOff val="35000"/>
              </a:sysClr>
            </a:solidFill>
            <a:prstDash val="dash"/>
            <a:tailEnd type="triangle"/>
          </a:ln>
          <a:effectLst/>
        </p:spPr>
      </p:cxnSp>
      <p:cxnSp>
        <p:nvCxnSpPr>
          <p:cNvPr id="69" name="Straight Arrow Connector 68"/>
          <p:cNvCxnSpPr>
            <a:endCxn id="57" idx="0"/>
          </p:cNvCxnSpPr>
          <p:nvPr/>
        </p:nvCxnSpPr>
        <p:spPr>
          <a:xfrm>
            <a:off x="5395651" y="2499984"/>
            <a:ext cx="411942" cy="849602"/>
          </a:xfrm>
          <a:prstGeom prst="straightConnector1">
            <a:avLst/>
          </a:prstGeom>
          <a:noFill/>
          <a:ln w="19050" cap="flat" cmpd="sng" algn="ctr">
            <a:solidFill>
              <a:sysClr val="windowText" lastClr="000000">
                <a:lumMod val="65000"/>
                <a:lumOff val="35000"/>
              </a:sysClr>
            </a:solidFill>
            <a:prstDash val="dash"/>
            <a:tailEnd type="triangle"/>
          </a:ln>
          <a:effectLst/>
        </p:spPr>
      </p:cxnSp>
      <p:sp>
        <p:nvSpPr>
          <p:cNvPr id="70" name="Oval 69"/>
          <p:cNvSpPr/>
          <p:nvPr/>
        </p:nvSpPr>
        <p:spPr>
          <a:xfrm>
            <a:off x="5731475" y="3349586"/>
            <a:ext cx="154800" cy="154800"/>
          </a:xfrm>
          <a:prstGeom prst="ellipse">
            <a:avLst/>
          </a:prstGeom>
          <a:solidFill>
            <a:srgbClr val="C0504D">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71" name="Oval 70"/>
          <p:cNvSpPr/>
          <p:nvPr/>
        </p:nvSpPr>
        <p:spPr>
          <a:xfrm>
            <a:off x="5720675" y="4406868"/>
            <a:ext cx="154800" cy="154800"/>
          </a:xfrm>
          <a:prstGeom prst="ellipse">
            <a:avLst/>
          </a:prstGeom>
          <a:solidFill>
            <a:srgbClr val="C0504D">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72" name="Oval 71"/>
          <p:cNvSpPr/>
          <p:nvPr/>
        </p:nvSpPr>
        <p:spPr>
          <a:xfrm>
            <a:off x="3718880" y="3045978"/>
            <a:ext cx="154800" cy="154800"/>
          </a:xfrm>
          <a:prstGeom prst="ellipse">
            <a:avLst/>
          </a:prstGeom>
          <a:solidFill>
            <a:srgbClr val="C0504D">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73" name="Oval 72"/>
          <p:cNvSpPr/>
          <p:nvPr/>
        </p:nvSpPr>
        <p:spPr>
          <a:xfrm>
            <a:off x="4243264" y="4756342"/>
            <a:ext cx="154800" cy="154800"/>
          </a:xfrm>
          <a:prstGeom prst="ellipse">
            <a:avLst/>
          </a:prstGeom>
          <a:solidFill>
            <a:srgbClr val="C0504D">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74" name="Oval 73"/>
          <p:cNvSpPr/>
          <p:nvPr/>
        </p:nvSpPr>
        <p:spPr>
          <a:xfrm>
            <a:off x="2952905" y="4831985"/>
            <a:ext cx="154800" cy="154800"/>
          </a:xfrm>
          <a:prstGeom prst="ellipse">
            <a:avLst/>
          </a:prstGeom>
          <a:solidFill>
            <a:srgbClr val="C0504D">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75" name="Oval 74"/>
          <p:cNvSpPr/>
          <p:nvPr/>
        </p:nvSpPr>
        <p:spPr>
          <a:xfrm>
            <a:off x="1594800" y="3068605"/>
            <a:ext cx="154800" cy="154800"/>
          </a:xfrm>
          <a:prstGeom prst="ellipse">
            <a:avLst/>
          </a:prstGeom>
          <a:solidFill>
            <a:srgbClr val="C0504D">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76" name="Oval 75"/>
          <p:cNvSpPr/>
          <p:nvPr/>
        </p:nvSpPr>
        <p:spPr>
          <a:xfrm>
            <a:off x="3960969" y="2595316"/>
            <a:ext cx="154800" cy="154800"/>
          </a:xfrm>
          <a:prstGeom prst="ellipse">
            <a:avLst/>
          </a:prstGeom>
          <a:solidFill>
            <a:srgbClr val="C0504D">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77" name="Oval 76"/>
          <p:cNvSpPr/>
          <p:nvPr/>
        </p:nvSpPr>
        <p:spPr>
          <a:xfrm>
            <a:off x="3648680" y="2972960"/>
            <a:ext cx="295200" cy="295200"/>
          </a:xfrm>
          <a:prstGeom prst="ellipse">
            <a:avLst/>
          </a:prstGeom>
          <a:no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78" name="Oval 77"/>
          <p:cNvSpPr/>
          <p:nvPr/>
        </p:nvSpPr>
        <p:spPr>
          <a:xfrm>
            <a:off x="5662182" y="3284750"/>
            <a:ext cx="295200" cy="295200"/>
          </a:xfrm>
          <a:prstGeom prst="ellipse">
            <a:avLst/>
          </a:prstGeom>
          <a:no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79" name="Rectangle 78"/>
          <p:cNvSpPr/>
          <p:nvPr/>
        </p:nvSpPr>
        <p:spPr>
          <a:xfrm>
            <a:off x="6088180" y="3251084"/>
            <a:ext cx="194155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C0504D">
                    <a:lumMod val="75000"/>
                  </a:srgbClr>
                </a:solidFill>
                <a:effectLst/>
                <a:uLnTx/>
                <a:uFillTx/>
                <a:cs typeface="Segoe UI" panose="020B0502040204020203" pitchFamily="34" charset="0"/>
              </a:rPr>
              <a:t>Interdiction stage</a:t>
            </a:r>
            <a:endParaRPr kumimoji="0" lang="en-US" sz="1800" b="0" i="0" u="none" strike="noStrike" kern="0" cap="none" spc="0" normalizeH="0" baseline="0" noProof="0" dirty="0">
              <a:ln>
                <a:noFill/>
              </a:ln>
              <a:solidFill>
                <a:srgbClr val="C0504D">
                  <a:lumMod val="75000"/>
                </a:srgbClr>
              </a:solidFill>
              <a:effectLst/>
              <a:uLnTx/>
              <a:uFillTx/>
            </a:endParaRPr>
          </a:p>
        </p:txBody>
      </p:sp>
      <p:sp>
        <p:nvSpPr>
          <p:cNvPr id="80" name="Rectangle 79"/>
          <p:cNvSpPr/>
          <p:nvPr/>
        </p:nvSpPr>
        <p:spPr>
          <a:xfrm>
            <a:off x="6088180" y="3251084"/>
            <a:ext cx="199285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a:solidFill>
                  <a:srgbClr val="9BBB59">
                    <a:lumMod val="75000"/>
                  </a:srgbClr>
                </a:solidFill>
                <a:cs typeface="Segoe UI" panose="020B0502040204020203" pitchFamily="34" charset="0"/>
              </a:rPr>
              <a:t>Restoration stage</a:t>
            </a:r>
            <a:endParaRPr kumimoji="0" lang="en-US" sz="1800" b="0" i="0" u="none" strike="noStrike" kern="0" cap="none" spc="0" normalizeH="0" baseline="0" noProof="0" dirty="0">
              <a:ln>
                <a:noFill/>
              </a:ln>
              <a:solidFill>
                <a:srgbClr val="9BBB59">
                  <a:lumMod val="75000"/>
                </a:srgbClr>
              </a:solidFill>
              <a:effectLst/>
              <a:uLnTx/>
              <a:uFillTx/>
            </a:endParaRPr>
          </a:p>
        </p:txBody>
      </p:sp>
      <p:sp>
        <p:nvSpPr>
          <p:cNvPr id="81" name="Oval 80"/>
          <p:cNvSpPr/>
          <p:nvPr/>
        </p:nvSpPr>
        <p:spPr>
          <a:xfrm>
            <a:off x="6626870" y="1751273"/>
            <a:ext cx="154800" cy="154800"/>
          </a:xfrm>
          <a:prstGeom prst="ellipse">
            <a:avLst/>
          </a:prstGeom>
          <a:solidFill>
            <a:srgbClr val="C0504D">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82" name="Oval 81"/>
          <p:cNvSpPr/>
          <p:nvPr/>
        </p:nvSpPr>
        <p:spPr>
          <a:xfrm>
            <a:off x="6637670" y="2031898"/>
            <a:ext cx="144000" cy="144000"/>
          </a:xfrm>
          <a:prstGeom prst="ellipse">
            <a:avLst/>
          </a:prstGeom>
          <a:solidFill>
            <a:srgbClr val="9BBB59"/>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83" name="Rectangle 82"/>
          <p:cNvSpPr/>
          <p:nvPr/>
        </p:nvSpPr>
        <p:spPr>
          <a:xfrm>
            <a:off x="6781670" y="1634175"/>
            <a:ext cx="73609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prstClr val="black"/>
                </a:solidFill>
                <a:effectLst/>
                <a:uLnTx/>
                <a:uFillTx/>
                <a:cs typeface="Segoe UI" panose="020B0502040204020203" pitchFamily="34" charset="0"/>
              </a:rPr>
              <a:t>failed</a:t>
            </a:r>
            <a:endParaRPr kumimoji="0" lang="en-US" sz="1800" b="0" i="0" u="none" strike="noStrike" kern="0" cap="none" spc="0" normalizeH="0" baseline="0" noProof="0" dirty="0">
              <a:ln>
                <a:noFill/>
              </a:ln>
              <a:solidFill>
                <a:prstClr val="black"/>
              </a:solidFill>
              <a:effectLst/>
              <a:uLnTx/>
              <a:uFillTx/>
            </a:endParaRPr>
          </a:p>
        </p:txBody>
      </p:sp>
      <p:sp>
        <p:nvSpPr>
          <p:cNvPr id="84" name="Rectangle 83"/>
          <p:cNvSpPr/>
          <p:nvPr/>
        </p:nvSpPr>
        <p:spPr>
          <a:xfrm>
            <a:off x="6781670" y="1914671"/>
            <a:ext cx="13003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prstClr val="black"/>
                </a:solidFill>
                <a:effectLst/>
                <a:uLnTx/>
                <a:uFillTx/>
                <a:cs typeface="Segoe UI" panose="020B0502040204020203" pitchFamily="34" charset="0"/>
              </a:rPr>
              <a:t>functioning</a:t>
            </a:r>
            <a:endParaRPr kumimoji="0" lang="en-US" sz="1800" b="0" i="0" u="none" strike="noStrike" kern="0" cap="none" spc="0" normalizeH="0" baseline="0" noProof="0" dirty="0">
              <a:ln>
                <a:noFill/>
              </a:ln>
              <a:solidFill>
                <a:prstClr val="black"/>
              </a:solidFill>
              <a:effectLst/>
              <a:uLnTx/>
              <a:uFillTx/>
            </a:endParaRPr>
          </a:p>
        </p:txBody>
      </p:sp>
      <p:sp>
        <p:nvSpPr>
          <p:cNvPr id="85" name="Rectangle 2"/>
          <p:cNvSpPr>
            <a:spLocks noGrp="1" noChangeArrowheads="1"/>
          </p:cNvSpPr>
          <p:nvPr>
            <p:ph type="title"/>
          </p:nvPr>
        </p:nvSpPr>
        <p:spPr>
          <a:xfrm>
            <a:off x="685800" y="76200"/>
            <a:ext cx="7772400" cy="1143000"/>
          </a:xfrm>
        </p:spPr>
        <p:txBody>
          <a:bodyPr/>
          <a:lstStyle/>
          <a:p>
            <a:r>
              <a:rPr lang="en-US" dirty="0">
                <a:solidFill>
                  <a:srgbClr val="777777"/>
                </a:solidFill>
                <a:latin typeface="Segoe UI Semibold" panose="020B0702040204020203" pitchFamily="34" charset="0"/>
                <a:cs typeface="Segoe UI Semibold" panose="020B0702040204020203" pitchFamily="34" charset="0"/>
              </a:rPr>
              <a:t>Interdiction</a:t>
            </a:r>
            <a:r>
              <a:rPr lang="en-US" b="1" dirty="0">
                <a:latin typeface="Segoe UI" panose="020B0502040204020203" pitchFamily="34" charset="0"/>
                <a:ea typeface="Segoe UI Black" panose="020B0A02040204020203" pitchFamily="34" charset="0"/>
                <a:cs typeface="Segoe UI" panose="020B0502040204020203" pitchFamily="34" charset="0"/>
              </a:rPr>
              <a:t> </a:t>
            </a:r>
            <a:r>
              <a:rPr lang="en-US" dirty="0">
                <a:solidFill>
                  <a:srgbClr val="777777"/>
                </a:solidFill>
                <a:latin typeface="Segoe UI Semibold" panose="020B0702040204020203" pitchFamily="34" charset="0"/>
                <a:cs typeface="Segoe UI Semibold" panose="020B0702040204020203" pitchFamily="34" charset="0"/>
              </a:rPr>
              <a:t>and Restoration</a:t>
            </a:r>
            <a:endParaRPr lang="en-US" altLang="en-US" dirty="0">
              <a:solidFill>
                <a:srgbClr val="777777"/>
              </a:solidFill>
              <a:latin typeface="Segoe UI Semibold" panose="020B0702040204020203" pitchFamily="34" charset="0"/>
              <a:cs typeface="Segoe UI Semibold" panose="020B0702040204020203" pitchFamily="34" charset="0"/>
            </a:endParaRPr>
          </a:p>
        </p:txBody>
      </p:sp>
      <p:sp>
        <p:nvSpPr>
          <p:cNvPr id="2" name="Slide Number Placeholder 1"/>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10</a:t>
            </a:fld>
            <a:endParaRPr lang="en-US" altLang="en-US" dirty="0">
              <a:solidFill>
                <a:sysClr val="windowText" lastClr="000000"/>
              </a:solidFill>
            </a:endParaRPr>
          </a:p>
        </p:txBody>
      </p:sp>
    </p:spTree>
    <p:extLst>
      <p:ext uri="{BB962C8B-B14F-4D97-AF65-F5344CB8AC3E}">
        <p14:creationId xmlns:p14="http://schemas.microsoft.com/office/powerpoint/2010/main" val="258412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dissolve">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dissolve">
                                      <p:cBhvr>
                                        <p:cTn id="20" dur="500"/>
                                        <p:tgtEl>
                                          <p:spTgt spid="6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dissolve">
                                      <p:cBhvr>
                                        <p:cTn id="23" dur="500"/>
                                        <p:tgtEl>
                                          <p:spTgt spid="62"/>
                                        </p:tgtEl>
                                      </p:cBhvr>
                                    </p:animEffect>
                                  </p:childTnLst>
                                </p:cTn>
                              </p:par>
                              <p:par>
                                <p:cTn id="24" presetID="9" presetClass="exit" presetSubtype="0" fill="hold" grpId="1" nodeType="withEffect">
                                  <p:stCondLst>
                                    <p:cond delay="0"/>
                                  </p:stCondLst>
                                  <p:childTnLst>
                                    <p:animEffect transition="out" filter="dissolve">
                                      <p:cBhvr>
                                        <p:cTn id="25" dur="500"/>
                                        <p:tgtEl>
                                          <p:spTgt spid="60"/>
                                        </p:tgtEl>
                                      </p:cBhvr>
                                    </p:animEffect>
                                    <p:set>
                                      <p:cBhvr>
                                        <p:cTn id="26" dur="1" fill="hold">
                                          <p:stCondLst>
                                            <p:cond delay="499"/>
                                          </p:stCondLst>
                                        </p:cTn>
                                        <p:tgtEl>
                                          <p:spTgt spid="60"/>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59"/>
                                        </p:tgtEl>
                                      </p:cBhvr>
                                    </p:animEffect>
                                    <p:set>
                                      <p:cBhvr>
                                        <p:cTn id="29" dur="1" fill="hold">
                                          <p:stCondLst>
                                            <p:cond delay="499"/>
                                          </p:stCondLst>
                                        </p:cTn>
                                        <p:tgtEl>
                                          <p:spTgt spid="5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wipe(up)">
                                      <p:cBhvr>
                                        <p:cTn id="34" dur="500"/>
                                        <p:tgtEl>
                                          <p:spTgt spid="68"/>
                                        </p:tgtEl>
                                      </p:cBhvr>
                                    </p:animEffect>
                                  </p:childTnLst>
                                </p:cTn>
                              </p:par>
                              <p:par>
                                <p:cTn id="35" presetID="22" presetClass="entr" presetSubtype="1"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wipe(up)">
                                      <p:cBhvr>
                                        <p:cTn id="37" dur="500"/>
                                        <p:tgtEl>
                                          <p:spTgt spid="69"/>
                                        </p:tgtEl>
                                      </p:cBhvr>
                                    </p:animEffect>
                                  </p:childTnLst>
                                </p:cTn>
                              </p:par>
                              <p:par>
                                <p:cTn id="38" presetID="22" presetClass="entr" presetSubtype="4"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par>
                                <p:cTn id="41" presetID="2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down)">
                                      <p:cBhvr>
                                        <p:cTn id="43" dur="500"/>
                                        <p:tgtEl>
                                          <p:spTgt spid="66"/>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up)">
                                      <p:cBhvr>
                                        <p:cTn id="47" dur="500"/>
                                        <p:tgtEl>
                                          <p:spTgt spid="65"/>
                                        </p:tgtEl>
                                      </p:cBhvr>
                                    </p:animEffect>
                                  </p:childTnLst>
                                </p:cTn>
                              </p:par>
                              <p:par>
                                <p:cTn id="48" presetID="22" presetClass="entr" presetSubtype="1"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up)">
                                      <p:cBhvr>
                                        <p:cTn id="50" dur="500"/>
                                        <p:tgtEl>
                                          <p:spTgt spid="64"/>
                                        </p:tgtEl>
                                      </p:cBhvr>
                                    </p:animEffect>
                                  </p:child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up)">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dissolve">
                                      <p:cBhvr>
                                        <p:cTn id="59" dur="500"/>
                                        <p:tgtEl>
                                          <p:spTgt spid="7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dissolve">
                                      <p:cBhvr>
                                        <p:cTn id="62" dur="500"/>
                                        <p:tgtEl>
                                          <p:spTgt spid="7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dissolve">
                                      <p:cBhvr>
                                        <p:cTn id="65" dur="500"/>
                                        <p:tgtEl>
                                          <p:spTgt spid="7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dissolve">
                                      <p:cBhvr>
                                        <p:cTn id="68" dur="500"/>
                                        <p:tgtEl>
                                          <p:spTgt spid="7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dissolve">
                                      <p:cBhvr>
                                        <p:cTn id="71" dur="500"/>
                                        <p:tgtEl>
                                          <p:spTgt spid="74"/>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dissolve">
                                      <p:cBhvr>
                                        <p:cTn id="74" dur="500"/>
                                        <p:tgtEl>
                                          <p:spTgt spid="7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dissolve">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79"/>
                                        </p:tgtEl>
                                      </p:cBhvr>
                                    </p:animEffect>
                                    <p:set>
                                      <p:cBhvr>
                                        <p:cTn id="82" dur="1" fill="hold">
                                          <p:stCondLst>
                                            <p:cond delay="499"/>
                                          </p:stCondLst>
                                        </p:cTn>
                                        <p:tgtEl>
                                          <p:spTgt spid="79"/>
                                        </p:tgtEl>
                                        <p:attrNameLst>
                                          <p:attrName>style.visibility</p:attrName>
                                        </p:attrNameLst>
                                      </p:cBhvr>
                                      <p:to>
                                        <p:strVal val="hidden"/>
                                      </p:to>
                                    </p:set>
                                  </p:childTnLst>
                                </p:cTn>
                              </p:par>
                              <p:par>
                                <p:cTn id="83" presetID="9" presetClass="entr" presetSubtype="0"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dissolve">
                                      <p:cBhvr>
                                        <p:cTn id="85" dur="500"/>
                                        <p:tgtEl>
                                          <p:spTgt spid="80"/>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dissolve">
                                      <p:cBhvr>
                                        <p:cTn id="90" dur="500"/>
                                        <p:tgtEl>
                                          <p:spTgt spid="77"/>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dissolve">
                                      <p:cBhvr>
                                        <p:cTn id="93" dur="500"/>
                                        <p:tgtEl>
                                          <p:spTgt spid="78"/>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xit" presetSubtype="0" fill="hold" grpId="1" nodeType="clickEffect">
                                  <p:stCondLst>
                                    <p:cond delay="0"/>
                                  </p:stCondLst>
                                  <p:childTnLst>
                                    <p:animEffect transition="out" filter="dissolve">
                                      <p:cBhvr>
                                        <p:cTn id="97" dur="500"/>
                                        <p:tgtEl>
                                          <p:spTgt spid="77"/>
                                        </p:tgtEl>
                                      </p:cBhvr>
                                    </p:animEffect>
                                    <p:set>
                                      <p:cBhvr>
                                        <p:cTn id="98" dur="1" fill="hold">
                                          <p:stCondLst>
                                            <p:cond delay="499"/>
                                          </p:stCondLst>
                                        </p:cTn>
                                        <p:tgtEl>
                                          <p:spTgt spid="77"/>
                                        </p:tgtEl>
                                        <p:attrNameLst>
                                          <p:attrName>style.visibility</p:attrName>
                                        </p:attrNameLst>
                                      </p:cBhvr>
                                      <p:to>
                                        <p:strVal val="hidden"/>
                                      </p:to>
                                    </p:set>
                                  </p:childTnLst>
                                </p:cTn>
                              </p:par>
                              <p:par>
                                <p:cTn id="99" presetID="9" presetClass="exit" presetSubtype="0" fill="hold" grpId="1" nodeType="withEffect">
                                  <p:stCondLst>
                                    <p:cond delay="0"/>
                                  </p:stCondLst>
                                  <p:childTnLst>
                                    <p:animEffect transition="out" filter="dissolve">
                                      <p:cBhvr>
                                        <p:cTn id="100" dur="500"/>
                                        <p:tgtEl>
                                          <p:spTgt spid="78"/>
                                        </p:tgtEl>
                                      </p:cBhvr>
                                    </p:animEffect>
                                    <p:set>
                                      <p:cBhvr>
                                        <p:cTn id="101" dur="1" fill="hold">
                                          <p:stCondLst>
                                            <p:cond delay="499"/>
                                          </p:stCondLst>
                                        </p:cTn>
                                        <p:tgtEl>
                                          <p:spTgt spid="78"/>
                                        </p:tgtEl>
                                        <p:attrNameLst>
                                          <p:attrName>style.visibility</p:attrName>
                                        </p:attrNameLst>
                                      </p:cBhvr>
                                      <p:to>
                                        <p:strVal val="hidden"/>
                                      </p:to>
                                    </p:set>
                                  </p:childTnLst>
                                </p:cTn>
                              </p:par>
                              <p:par>
                                <p:cTn id="102" presetID="9" presetClass="exit" presetSubtype="0" fill="hold" grpId="1" nodeType="withEffect">
                                  <p:stCondLst>
                                    <p:cond delay="0"/>
                                  </p:stCondLst>
                                  <p:childTnLst>
                                    <p:animEffect transition="out" filter="dissolve">
                                      <p:cBhvr>
                                        <p:cTn id="103" dur="500"/>
                                        <p:tgtEl>
                                          <p:spTgt spid="72"/>
                                        </p:tgtEl>
                                      </p:cBhvr>
                                    </p:animEffect>
                                    <p:set>
                                      <p:cBhvr>
                                        <p:cTn id="104" dur="1" fill="hold">
                                          <p:stCondLst>
                                            <p:cond delay="499"/>
                                          </p:stCondLst>
                                        </p:cTn>
                                        <p:tgtEl>
                                          <p:spTgt spid="72"/>
                                        </p:tgtEl>
                                        <p:attrNameLst>
                                          <p:attrName>style.visibility</p:attrName>
                                        </p:attrNameLst>
                                      </p:cBhvr>
                                      <p:to>
                                        <p:strVal val="hidden"/>
                                      </p:to>
                                    </p:set>
                                  </p:childTnLst>
                                </p:cTn>
                              </p:par>
                              <p:par>
                                <p:cTn id="105" presetID="9" presetClass="exit" presetSubtype="0" fill="hold" grpId="1" nodeType="withEffect">
                                  <p:stCondLst>
                                    <p:cond delay="0"/>
                                  </p:stCondLst>
                                  <p:childTnLst>
                                    <p:animEffect transition="out" filter="dissolve">
                                      <p:cBhvr>
                                        <p:cTn id="106" dur="500"/>
                                        <p:tgtEl>
                                          <p:spTgt spid="70"/>
                                        </p:tgtEl>
                                      </p:cBhvr>
                                    </p:animEffect>
                                    <p:set>
                                      <p:cBhvr>
                                        <p:cTn id="107" dur="1" fill="hold">
                                          <p:stCondLst>
                                            <p:cond delay="499"/>
                                          </p:stCondLst>
                                        </p:cTn>
                                        <p:tgtEl>
                                          <p:spTgt spid="7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71"/>
                                        </p:tgtEl>
                                      </p:cBhvr>
                                    </p:animEffect>
                                    <p:set>
                                      <p:cBhvr>
                                        <p:cTn id="112" dur="1" fill="hold">
                                          <p:stCondLst>
                                            <p:cond delay="499"/>
                                          </p:stCondLst>
                                        </p:cTn>
                                        <p:tgtEl>
                                          <p:spTgt spid="71"/>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73"/>
                                        </p:tgtEl>
                                      </p:cBhvr>
                                    </p:animEffect>
                                    <p:set>
                                      <p:cBhvr>
                                        <p:cTn id="115" dur="1" fill="hold">
                                          <p:stCondLst>
                                            <p:cond delay="499"/>
                                          </p:stCondLst>
                                        </p:cTn>
                                        <p:tgtEl>
                                          <p:spTgt spid="73"/>
                                        </p:tgtEl>
                                        <p:attrNameLst>
                                          <p:attrName>style.visibility</p:attrName>
                                        </p:attrNameLst>
                                      </p:cBhvr>
                                      <p:to>
                                        <p:strVal val="hidden"/>
                                      </p:to>
                                    </p:set>
                                  </p:childTnLst>
                                </p:cTn>
                              </p:par>
                              <p:par>
                                <p:cTn id="116" presetID="9" presetClass="exit" presetSubtype="0" fill="hold" grpId="1" nodeType="withEffect">
                                  <p:stCondLst>
                                    <p:cond delay="0"/>
                                  </p:stCondLst>
                                  <p:childTnLst>
                                    <p:animEffect transition="out" filter="dissolve">
                                      <p:cBhvr>
                                        <p:cTn id="117" dur="500"/>
                                        <p:tgtEl>
                                          <p:spTgt spid="74"/>
                                        </p:tgtEl>
                                      </p:cBhvr>
                                    </p:animEffect>
                                    <p:set>
                                      <p:cBhvr>
                                        <p:cTn id="118"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0" grpId="0" animBg="1"/>
      <p:bldP spid="60" grpId="1" animBg="1"/>
      <p:bldP spid="61" grpId="0" animBg="1"/>
      <p:bldP spid="62"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6" grpId="0" animBg="1"/>
      <p:bldP spid="77" grpId="0" animBg="1"/>
      <p:bldP spid="77" grpId="1" animBg="1"/>
      <p:bldP spid="78" grpId="0" animBg="1"/>
      <p:bldP spid="78" grpId="1" animBg="1"/>
      <p:bldP spid="79" grpId="0"/>
      <p:bldP spid="79" grpId="1"/>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solidFill>
                  <a:srgbClr val="777777"/>
                </a:solidFill>
                <a:latin typeface="Segoe UI Semibold" panose="020B0702040204020203" pitchFamily="34" charset="0"/>
                <a:cs typeface="Segoe UI Semibold" panose="020B0702040204020203" pitchFamily="34" charset="0"/>
              </a:rPr>
              <a:t>Interdiction</a:t>
            </a:r>
            <a:r>
              <a:rPr lang="en-US" b="1" dirty="0">
                <a:latin typeface="Segoe UI" panose="020B0502040204020203" pitchFamily="34" charset="0"/>
                <a:ea typeface="Segoe UI Black" panose="020B0A02040204020203" pitchFamily="34" charset="0"/>
                <a:cs typeface="Segoe UI" panose="020B0502040204020203" pitchFamily="34" charset="0"/>
              </a:rPr>
              <a:t> </a:t>
            </a:r>
            <a:r>
              <a:rPr lang="en-US" dirty="0">
                <a:solidFill>
                  <a:srgbClr val="777777"/>
                </a:solidFill>
                <a:latin typeface="Segoe UI Semibold" panose="020B0702040204020203" pitchFamily="34" charset="0"/>
                <a:cs typeface="Segoe UI Semibold" panose="020B0702040204020203" pitchFamily="34" charset="0"/>
              </a:rPr>
              <a:t>and Restoration</a:t>
            </a:r>
            <a:endParaRPr lang="en-US" altLang="en-US" dirty="0">
              <a:solidFill>
                <a:srgbClr val="777777"/>
              </a:solidFill>
              <a:latin typeface="Segoe UI Semibold" panose="020B0702040204020203" pitchFamily="34" charset="0"/>
              <a:cs typeface="Segoe UI Semibold" panose="020B07020402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43666657"/>
              </p:ext>
            </p:extLst>
          </p:nvPr>
        </p:nvGraphicFramePr>
        <p:xfrm>
          <a:off x="570450" y="1036273"/>
          <a:ext cx="7887750" cy="1784820"/>
        </p:xfrm>
        <a:graphic>
          <a:graphicData uri="http://schemas.openxmlformats.org/drawingml/2006/table">
            <a:tbl>
              <a:tblPr firstRow="1" bandRow="1">
                <a:tableStyleId>{5C22544A-7EE6-4342-B048-85BDC9FD1C3A}</a:tableStyleId>
              </a:tblPr>
              <a:tblGrid>
                <a:gridCol w="2114027">
                  <a:extLst>
                    <a:ext uri="{9D8B030D-6E8A-4147-A177-3AD203B41FA5}">
                      <a16:colId xmlns="" xmlns:a16="http://schemas.microsoft.com/office/drawing/2014/main" val="1002822433"/>
                    </a:ext>
                  </a:extLst>
                </a:gridCol>
                <a:gridCol w="3144473">
                  <a:extLst>
                    <a:ext uri="{9D8B030D-6E8A-4147-A177-3AD203B41FA5}">
                      <a16:colId xmlns="" xmlns:a16="http://schemas.microsoft.com/office/drawing/2014/main" val="1644341461"/>
                    </a:ext>
                  </a:extLst>
                </a:gridCol>
                <a:gridCol w="2629250">
                  <a:extLst>
                    <a:ext uri="{9D8B030D-6E8A-4147-A177-3AD203B41FA5}">
                      <a16:colId xmlns="" xmlns:a16="http://schemas.microsoft.com/office/drawing/2014/main" val="419007268"/>
                    </a:ext>
                  </a:extLst>
                </a:gridCol>
              </a:tblGrid>
              <a:tr h="504660">
                <a:tc>
                  <a:txBody>
                    <a:bodyPr/>
                    <a:lstStyle/>
                    <a:p>
                      <a:pPr algn="ctr"/>
                      <a:r>
                        <a:rPr lang="en-US" dirty="0"/>
                        <a:t>Stage</a:t>
                      </a:r>
                    </a:p>
                  </a:txBody>
                  <a:tcPr anchor="ctr"/>
                </a:tc>
                <a:tc>
                  <a:txBody>
                    <a:bodyPr/>
                    <a:lstStyle/>
                    <a:p>
                      <a:pPr algn="ctr"/>
                      <a:r>
                        <a:rPr lang="en-US" dirty="0"/>
                        <a:t>Decisions</a:t>
                      </a:r>
                    </a:p>
                  </a:txBody>
                  <a:tcPr anchor="ctr"/>
                </a:tc>
                <a:tc>
                  <a:txBody>
                    <a:bodyPr/>
                    <a:lstStyle/>
                    <a:p>
                      <a:pPr algn="ctr"/>
                      <a:r>
                        <a:rPr lang="en-US" dirty="0"/>
                        <a:t>Objective</a:t>
                      </a:r>
                    </a:p>
                  </a:txBody>
                  <a:tcPr anchor="ctr"/>
                </a:tc>
                <a:extLst>
                  <a:ext uri="{0D108BD9-81ED-4DB2-BD59-A6C34878D82A}">
                    <a16:rowId xmlns="" xmlns:a16="http://schemas.microsoft.com/office/drawing/2014/main" val="2847464102"/>
                  </a:ext>
                </a:extLst>
              </a:tr>
              <a:tr h="504660">
                <a:tc>
                  <a:txBody>
                    <a:bodyPr/>
                    <a:lstStyle/>
                    <a:p>
                      <a:pPr algn="ctr"/>
                      <a:r>
                        <a:rPr lang="en-US" dirty="0"/>
                        <a:t>Interdiction</a:t>
                      </a:r>
                    </a:p>
                  </a:txBody>
                  <a:tcPr anchor="ctr"/>
                </a:tc>
                <a:tc>
                  <a:txBody>
                    <a:bodyPr/>
                    <a:lstStyle/>
                    <a:p>
                      <a:pPr algn="ctr"/>
                      <a:r>
                        <a:rPr lang="en-US" dirty="0"/>
                        <a:t>Select facilities to interdict in</a:t>
                      </a:r>
                      <a:r>
                        <a:rPr lang="en-US" baseline="0" dirty="0"/>
                        <a:t> the intact system</a:t>
                      </a:r>
                      <a:endParaRPr lang="en-US" dirty="0"/>
                    </a:p>
                  </a:txBody>
                  <a:tcPr anchor="ctr"/>
                </a:tc>
                <a:tc>
                  <a:txBody>
                    <a:bodyPr/>
                    <a:lstStyle/>
                    <a:p>
                      <a:pPr algn="ctr"/>
                      <a:r>
                        <a:rPr lang="en-US" dirty="0"/>
                        <a:t>Maximize impact</a:t>
                      </a:r>
                    </a:p>
                  </a:txBody>
                  <a:tcPr anchor="ctr"/>
                </a:tc>
                <a:extLst>
                  <a:ext uri="{0D108BD9-81ED-4DB2-BD59-A6C34878D82A}">
                    <a16:rowId xmlns="" xmlns:a16="http://schemas.microsoft.com/office/drawing/2014/main" val="2054574687"/>
                  </a:ext>
                </a:extLst>
              </a:tr>
              <a:tr h="504660">
                <a:tc>
                  <a:txBody>
                    <a:bodyPr/>
                    <a:lstStyle/>
                    <a:p>
                      <a:pPr algn="ctr"/>
                      <a:r>
                        <a:rPr lang="en-US" dirty="0"/>
                        <a:t>Recovery</a:t>
                      </a:r>
                    </a:p>
                  </a:txBody>
                  <a:tcPr anchor="ctr"/>
                </a:tc>
                <a:tc>
                  <a:txBody>
                    <a:bodyPr/>
                    <a:lstStyle/>
                    <a:p>
                      <a:pPr algn="ctr"/>
                      <a:r>
                        <a:rPr lang="en-US" dirty="0"/>
                        <a:t>Select facilities</a:t>
                      </a:r>
                      <a:r>
                        <a:rPr lang="en-US" baseline="0" dirty="0"/>
                        <a:t> to restore among the failed ones</a:t>
                      </a:r>
                      <a:endParaRPr lang="en-US" dirty="0"/>
                    </a:p>
                  </a:txBody>
                  <a:tcPr anchor="ctr"/>
                </a:tc>
                <a:tc>
                  <a:txBody>
                    <a:bodyPr/>
                    <a:lstStyle/>
                    <a:p>
                      <a:pPr algn="ctr"/>
                      <a:r>
                        <a:rPr lang="en-US" dirty="0"/>
                        <a:t>Maximize</a:t>
                      </a:r>
                      <a:r>
                        <a:rPr lang="en-US" baseline="0" dirty="0"/>
                        <a:t> restored social function</a:t>
                      </a:r>
                      <a:endParaRPr lang="en-US" dirty="0"/>
                    </a:p>
                  </a:txBody>
                  <a:tcPr anchor="ctr"/>
                </a:tc>
                <a:extLst>
                  <a:ext uri="{0D108BD9-81ED-4DB2-BD59-A6C34878D82A}">
                    <a16:rowId xmlns="" xmlns:a16="http://schemas.microsoft.com/office/drawing/2014/main" val="3704416320"/>
                  </a:ext>
                </a:extLst>
              </a:tr>
            </a:tbl>
          </a:graphicData>
        </a:graphic>
      </p:graphicFrame>
      <p:pic>
        <p:nvPicPr>
          <p:cNvPr id="3" name="Picture 2"/>
          <p:cNvPicPr>
            <a:picLocks noChangeAspect="1"/>
          </p:cNvPicPr>
          <p:nvPr/>
        </p:nvPicPr>
        <p:blipFill>
          <a:blip r:embed="rId3"/>
          <a:stretch>
            <a:fillRect/>
          </a:stretch>
        </p:blipFill>
        <p:spPr>
          <a:xfrm>
            <a:off x="1937857" y="3013757"/>
            <a:ext cx="5444453" cy="444899"/>
          </a:xfrm>
          <a:prstGeom prst="rect">
            <a:avLst/>
          </a:prstGeom>
        </p:spPr>
      </p:pic>
      <p:sp>
        <p:nvSpPr>
          <p:cNvPr id="6" name="TextBox 5"/>
          <p:cNvSpPr txBox="1"/>
          <p:nvPr/>
        </p:nvSpPr>
        <p:spPr>
          <a:xfrm>
            <a:off x="570450" y="3066929"/>
            <a:ext cx="1204735" cy="338554"/>
          </a:xfrm>
          <a:prstGeom prst="rect">
            <a:avLst/>
          </a:prstGeom>
          <a:noFill/>
        </p:spPr>
        <p:txBody>
          <a:bodyPr wrap="square" rtlCol="0">
            <a:spAutoFit/>
          </a:bodyPr>
          <a:lstStyle/>
          <a:p>
            <a:r>
              <a:rPr lang="en-US" sz="1600" dirty="0">
                <a:solidFill>
                  <a:prstClr val="black"/>
                </a:solidFill>
                <a:latin typeface="Segoe UI" panose="020B0502040204020203" pitchFamily="34" charset="0"/>
                <a:cs typeface="Segoe UI" panose="020B0502040204020203" pitchFamily="34" charset="0"/>
              </a:rPr>
              <a:t>Objective</a:t>
            </a:r>
          </a:p>
        </p:txBody>
      </p:sp>
      <p:pic>
        <p:nvPicPr>
          <p:cNvPr id="4" name="Picture 3"/>
          <p:cNvPicPr>
            <a:picLocks noChangeAspect="1"/>
          </p:cNvPicPr>
          <p:nvPr/>
        </p:nvPicPr>
        <p:blipFill>
          <a:blip r:embed="rId4"/>
          <a:stretch>
            <a:fillRect/>
          </a:stretch>
        </p:blipFill>
        <p:spPr>
          <a:xfrm>
            <a:off x="3938933" y="3999397"/>
            <a:ext cx="1844945" cy="289176"/>
          </a:xfrm>
          <a:prstGeom prst="rect">
            <a:avLst/>
          </a:prstGeom>
        </p:spPr>
      </p:pic>
      <p:sp>
        <p:nvSpPr>
          <p:cNvPr id="8" name="TextBox 7"/>
          <p:cNvSpPr txBox="1"/>
          <p:nvPr/>
        </p:nvSpPr>
        <p:spPr>
          <a:xfrm>
            <a:off x="570451" y="3974708"/>
            <a:ext cx="2063693" cy="338554"/>
          </a:xfrm>
          <a:prstGeom prst="rect">
            <a:avLst/>
          </a:prstGeom>
          <a:noFill/>
        </p:spPr>
        <p:txBody>
          <a:bodyPr wrap="square" rtlCol="0">
            <a:spAutoFit/>
          </a:bodyPr>
          <a:lstStyle/>
          <a:p>
            <a:r>
              <a:rPr lang="en-US" sz="1600" dirty="0">
                <a:solidFill>
                  <a:prstClr val="black"/>
                </a:solidFill>
                <a:latin typeface="Segoe UI" panose="020B0502040204020203" pitchFamily="34" charset="0"/>
                <a:cs typeface="Segoe UI" panose="020B0502040204020203" pitchFamily="34" charset="0"/>
              </a:rPr>
              <a:t>Budget constraint</a:t>
            </a:r>
          </a:p>
        </p:txBody>
      </p:sp>
      <p:pic>
        <p:nvPicPr>
          <p:cNvPr id="7" name="Picture 6"/>
          <p:cNvPicPr>
            <a:picLocks noChangeAspect="1"/>
          </p:cNvPicPr>
          <p:nvPr/>
        </p:nvPicPr>
        <p:blipFill>
          <a:blip r:embed="rId5"/>
          <a:stretch>
            <a:fillRect/>
          </a:stretch>
        </p:blipFill>
        <p:spPr>
          <a:xfrm>
            <a:off x="3561276" y="4466495"/>
            <a:ext cx="2767406" cy="417398"/>
          </a:xfrm>
          <a:prstGeom prst="rect">
            <a:avLst/>
          </a:prstGeom>
        </p:spPr>
      </p:pic>
      <p:sp>
        <p:nvSpPr>
          <p:cNvPr id="11" name="TextBox 10"/>
          <p:cNvSpPr txBox="1"/>
          <p:nvPr/>
        </p:nvSpPr>
        <p:spPr>
          <a:xfrm>
            <a:off x="570450" y="4466495"/>
            <a:ext cx="2063693" cy="584775"/>
          </a:xfrm>
          <a:prstGeom prst="rect">
            <a:avLst/>
          </a:prstGeom>
          <a:noFill/>
        </p:spPr>
        <p:txBody>
          <a:bodyPr wrap="square" rtlCol="0">
            <a:spAutoFit/>
          </a:bodyPr>
          <a:lstStyle/>
          <a:p>
            <a:r>
              <a:rPr lang="en-US" sz="1600" dirty="0">
                <a:solidFill>
                  <a:prstClr val="black"/>
                </a:solidFill>
                <a:latin typeface="Segoe UI" panose="020B0502040204020203" pitchFamily="34" charset="0"/>
                <a:cs typeface="Segoe UI" panose="020B0502040204020203" pitchFamily="34" charset="0"/>
              </a:rPr>
              <a:t>Social welfare constraint</a:t>
            </a:r>
          </a:p>
        </p:txBody>
      </p:sp>
      <p:pic>
        <p:nvPicPr>
          <p:cNvPr id="10" name="Picture 9"/>
          <p:cNvPicPr>
            <a:picLocks noChangeAspect="1"/>
          </p:cNvPicPr>
          <p:nvPr/>
        </p:nvPicPr>
        <p:blipFill>
          <a:blip r:embed="rId6"/>
          <a:stretch>
            <a:fillRect/>
          </a:stretch>
        </p:blipFill>
        <p:spPr>
          <a:xfrm>
            <a:off x="2712316" y="4034966"/>
            <a:ext cx="785266" cy="202971"/>
          </a:xfrm>
          <a:prstGeom prst="rect">
            <a:avLst/>
          </a:prstGeom>
        </p:spPr>
      </p:pic>
      <p:sp>
        <p:nvSpPr>
          <p:cNvPr id="12" name="Slide Number Placeholder 11"/>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11</a:t>
            </a:fld>
            <a:endParaRPr lang="en-US" altLang="en-US" dirty="0">
              <a:solidFill>
                <a:sysClr val="windowText" lastClr="000000"/>
              </a:solidFill>
            </a:endParaRPr>
          </a:p>
        </p:txBody>
      </p:sp>
      <p:cxnSp>
        <p:nvCxnSpPr>
          <p:cNvPr id="9" name="Straight Connector 8"/>
          <p:cNvCxnSpPr/>
          <p:nvPr/>
        </p:nvCxnSpPr>
        <p:spPr bwMode="auto">
          <a:xfrm flipV="1">
            <a:off x="3752852" y="3270250"/>
            <a:ext cx="942973" cy="3153"/>
          </a:xfrm>
          <a:prstGeom prst="line">
            <a:avLst/>
          </a:prstGeom>
          <a:solidFill>
            <a:schemeClr val="accent1"/>
          </a:solidFill>
          <a:ln w="28575" cap="flat" cmpd="sng" algn="ctr">
            <a:solidFill>
              <a:schemeClr val="tx2">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5408297" y="3270250"/>
            <a:ext cx="1840228" cy="1"/>
          </a:xfrm>
          <a:prstGeom prst="line">
            <a:avLst/>
          </a:prstGeom>
          <a:solidFill>
            <a:schemeClr val="accent1"/>
          </a:solidFill>
          <a:ln w="28575" cap="flat" cmpd="sng" algn="ctr">
            <a:solidFill>
              <a:schemeClr val="tx2">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657063" y="3285560"/>
            <a:ext cx="1134549" cy="584775"/>
          </a:xfrm>
          <a:prstGeom prst="rect">
            <a:avLst/>
          </a:prstGeom>
          <a:noFill/>
        </p:spPr>
        <p:txBody>
          <a:bodyPr wrap="square" rtlCol="0">
            <a:spAutoFit/>
          </a:bodyPr>
          <a:lstStyle/>
          <a:p>
            <a:pPr algn="ctr"/>
            <a:r>
              <a:rPr lang="en-US" sz="1600" dirty="0" smtClean="0">
                <a:solidFill>
                  <a:schemeClr val="tx2">
                    <a:lumMod val="10000"/>
                  </a:schemeClr>
                </a:solidFill>
                <a:latin typeface="Segoe UI" panose="020B0502040204020203" pitchFamily="34" charset="0"/>
                <a:cs typeface="Segoe UI" panose="020B0502040204020203" pitchFamily="34" charset="0"/>
              </a:rPr>
              <a:t>1</a:t>
            </a:r>
            <a:r>
              <a:rPr lang="en-US" sz="1600" baseline="30000" dirty="0" smtClean="0">
                <a:solidFill>
                  <a:schemeClr val="tx2">
                    <a:lumMod val="10000"/>
                  </a:schemeClr>
                </a:solidFill>
                <a:latin typeface="Segoe UI" panose="020B0502040204020203" pitchFamily="34" charset="0"/>
                <a:cs typeface="Segoe UI" panose="020B0502040204020203" pitchFamily="34" charset="0"/>
              </a:rPr>
              <a:t>st</a:t>
            </a:r>
            <a:r>
              <a:rPr lang="en-US" sz="1600" dirty="0" smtClean="0">
                <a:solidFill>
                  <a:schemeClr val="tx2">
                    <a:lumMod val="10000"/>
                  </a:schemeClr>
                </a:solidFill>
                <a:latin typeface="Segoe UI" panose="020B0502040204020203" pitchFamily="34" charset="0"/>
                <a:cs typeface="Segoe UI" panose="020B0502040204020203" pitchFamily="34" charset="0"/>
              </a:rPr>
              <a:t> stage objective </a:t>
            </a:r>
            <a:endParaRPr lang="en-US" sz="1600" dirty="0">
              <a:solidFill>
                <a:schemeClr val="tx2">
                  <a:lumMod val="10000"/>
                </a:schemeClr>
              </a:solidFill>
              <a:latin typeface="Segoe UI" panose="020B0502040204020203" pitchFamily="34" charset="0"/>
              <a:cs typeface="Segoe UI" panose="020B0502040204020203" pitchFamily="34" charset="0"/>
            </a:endParaRPr>
          </a:p>
        </p:txBody>
      </p:sp>
      <p:sp>
        <p:nvSpPr>
          <p:cNvPr id="19" name="TextBox 18"/>
          <p:cNvSpPr txBox="1"/>
          <p:nvPr/>
        </p:nvSpPr>
        <p:spPr>
          <a:xfrm>
            <a:off x="5761136" y="3285559"/>
            <a:ext cx="1134549" cy="584775"/>
          </a:xfrm>
          <a:prstGeom prst="rect">
            <a:avLst/>
          </a:prstGeom>
          <a:noFill/>
        </p:spPr>
        <p:txBody>
          <a:bodyPr wrap="square" rtlCol="0">
            <a:spAutoFit/>
          </a:bodyPr>
          <a:lstStyle/>
          <a:p>
            <a:pPr algn="ctr"/>
            <a:r>
              <a:rPr lang="en-US" sz="1600" dirty="0" smtClean="0">
                <a:solidFill>
                  <a:schemeClr val="tx2">
                    <a:lumMod val="10000"/>
                  </a:schemeClr>
                </a:solidFill>
                <a:latin typeface="Segoe UI" panose="020B0502040204020203" pitchFamily="34" charset="0"/>
                <a:cs typeface="Segoe UI" panose="020B0502040204020203" pitchFamily="34" charset="0"/>
              </a:rPr>
              <a:t>2</a:t>
            </a:r>
            <a:r>
              <a:rPr lang="en-US" sz="1600" baseline="30000" dirty="0" smtClean="0">
                <a:solidFill>
                  <a:schemeClr val="tx2">
                    <a:lumMod val="10000"/>
                  </a:schemeClr>
                </a:solidFill>
                <a:latin typeface="Segoe UI" panose="020B0502040204020203" pitchFamily="34" charset="0"/>
                <a:cs typeface="Segoe UI" panose="020B0502040204020203" pitchFamily="34" charset="0"/>
              </a:rPr>
              <a:t>nd</a:t>
            </a:r>
            <a:r>
              <a:rPr lang="en-US" sz="1600" dirty="0" smtClean="0">
                <a:solidFill>
                  <a:schemeClr val="tx2">
                    <a:lumMod val="10000"/>
                  </a:schemeClr>
                </a:solidFill>
                <a:latin typeface="Segoe UI" panose="020B0502040204020203" pitchFamily="34" charset="0"/>
                <a:cs typeface="Segoe UI" panose="020B0502040204020203" pitchFamily="34" charset="0"/>
              </a:rPr>
              <a:t> stage objective </a:t>
            </a:r>
            <a:endParaRPr lang="en-US" sz="1600" dirty="0">
              <a:solidFill>
                <a:schemeClr val="tx2">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011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0" tIns="0" rIns="0" bIns="0" anchor="ctr"/>
          <a:lstStyle/>
          <a:p>
            <a:pPr>
              <a:lnSpc>
                <a:spcPct val="90000"/>
              </a:lnSpc>
            </a:pPr>
            <a:r>
              <a:rPr lang="en-US" altLang="en-US" dirty="0" smtClean="0">
                <a:solidFill>
                  <a:srgbClr val="777777"/>
                </a:solidFill>
                <a:latin typeface="Segoe UI Semibold" panose="020B0702040204020203" pitchFamily="34" charset="0"/>
                <a:cs typeface="Segoe UI Semibold" panose="020B0702040204020203" pitchFamily="34" charset="0"/>
              </a:rPr>
              <a:t>Solution Algorithm</a:t>
            </a:r>
            <a:endParaRPr lang="en-US" altLang="en-US" dirty="0">
              <a:solidFill>
                <a:srgbClr val="777777"/>
              </a:solidFill>
              <a:latin typeface="Segoe UI Semibold" panose="020B0702040204020203" pitchFamily="34" charset="0"/>
              <a:cs typeface="Segoe UI Semibold" panose="020B0702040204020203" pitchFamily="34" charset="0"/>
            </a:endParaRPr>
          </a:p>
        </p:txBody>
      </p:sp>
      <p:sp>
        <p:nvSpPr>
          <p:cNvPr id="3" name="Slide Number Placeholder 2"/>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12</a:t>
            </a:fld>
            <a:endParaRPr lang="en-US" altLang="en-US" dirty="0">
              <a:solidFill>
                <a:sysClr val="windowText" lastClr="000000"/>
              </a:solidFill>
            </a:endParaRPr>
          </a:p>
        </p:txBody>
      </p:sp>
      <p:graphicFrame>
        <p:nvGraphicFramePr>
          <p:cNvPr id="4" name="Diagram 3"/>
          <p:cNvGraphicFramePr/>
          <p:nvPr>
            <p:extLst>
              <p:ext uri="{D42A27DB-BD31-4B8C-83A1-F6EECF244321}">
                <p14:modId xmlns:p14="http://schemas.microsoft.com/office/powerpoint/2010/main" val="902838101"/>
              </p:ext>
            </p:extLst>
          </p:nvPr>
        </p:nvGraphicFramePr>
        <p:xfrm>
          <a:off x="551727" y="551705"/>
          <a:ext cx="8040547" cy="5050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943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rethren.org/partners/nigeria/images/nigeria-map-3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342" y="1045431"/>
            <a:ext cx="3276600" cy="372427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p:cNvPicPr>
            <a:picLocks noChangeAspect="1"/>
          </p:cNvPicPr>
          <p:nvPr/>
        </p:nvPicPr>
        <p:blipFill rotWithShape="1">
          <a:blip r:embed="rId4">
            <a:extLst>
              <a:ext uri="{28A0092B-C50C-407E-A947-70E740481C1C}">
                <a14:useLocalDpi xmlns:a14="http://schemas.microsoft.com/office/drawing/2010/main" val="0"/>
              </a:ext>
            </a:extLst>
          </a:blip>
          <a:srcRect r="2469"/>
          <a:stretch/>
        </p:blipFill>
        <p:spPr>
          <a:xfrm>
            <a:off x="3816195" y="1066794"/>
            <a:ext cx="5327805" cy="4221189"/>
          </a:xfrm>
          <a:prstGeom prst="rect">
            <a:avLst/>
          </a:prstGeom>
        </p:spPr>
      </p:pic>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3"/>
          <p:cNvSpPr>
            <a:spLocks noGrp="1" noChangeArrowheads="1"/>
          </p:cNvSpPr>
          <p:nvPr>
            <p:ph idx="1"/>
          </p:nvPr>
        </p:nvSpPr>
        <p:spPr>
          <a:xfrm>
            <a:off x="325392" y="961763"/>
            <a:ext cx="3731744" cy="4985951"/>
          </a:xfrm>
        </p:spPr>
        <p:txBody>
          <a:bodyPr/>
          <a:lstStyle/>
          <a:p>
            <a:r>
              <a:rPr lang="en-US" altLang="en-US" sz="1600" dirty="0">
                <a:latin typeface="Segoe UI" panose="020B0502040204020203" pitchFamily="34" charset="0"/>
                <a:cs typeface="Segoe UI" panose="020B0502040204020203" pitchFamily="34" charset="0"/>
              </a:rPr>
              <a:t>City: Maiduguri, Nigeria</a:t>
            </a:r>
          </a:p>
          <a:p>
            <a:pPr lvl="1"/>
            <a:r>
              <a:rPr lang="en-US" altLang="en-US" sz="1600" dirty="0">
                <a:latin typeface="Segoe UI" panose="020B0502040204020203" pitchFamily="34" charset="0"/>
                <a:cs typeface="Segoe UI" panose="020B0502040204020203" pitchFamily="34" charset="0"/>
              </a:rPr>
              <a:t>Total population of 1.2 million</a:t>
            </a:r>
          </a:p>
          <a:p>
            <a:pPr lvl="1"/>
            <a:r>
              <a:rPr lang="en-US" altLang="en-US" sz="1600" dirty="0">
                <a:latin typeface="Segoe UI" panose="020B0502040204020203" pitchFamily="34" charset="0"/>
                <a:cs typeface="Segoe UI" panose="020B0502040204020203" pitchFamily="34" charset="0"/>
              </a:rPr>
              <a:t>Occasional natural disasters: flood, draught, etc. </a:t>
            </a:r>
          </a:p>
          <a:p>
            <a:pPr lvl="1"/>
            <a:r>
              <a:rPr lang="en-US" altLang="en-US" sz="1600" dirty="0">
                <a:latin typeface="Segoe UI" panose="020B0502040204020203" pitchFamily="34" charset="0"/>
                <a:cs typeface="Segoe UI" panose="020B0502040204020203" pitchFamily="34" charset="0"/>
              </a:rPr>
              <a:t>Military events and terrorist attacks</a:t>
            </a:r>
          </a:p>
          <a:p>
            <a:pPr marL="342900" lvl="1" indent="-342900">
              <a:buChar char="•"/>
            </a:pPr>
            <a:r>
              <a:rPr lang="en-US" altLang="en-US" sz="1600" dirty="0">
                <a:latin typeface="Segoe UI" panose="020B0502040204020203" pitchFamily="34" charset="0"/>
                <a:cs typeface="Segoe UI" panose="020B0502040204020203" pitchFamily="34" charset="0"/>
              </a:rPr>
              <a:t>Model setting</a:t>
            </a:r>
          </a:p>
          <a:p>
            <a:pPr lvl="1"/>
            <a:r>
              <a:rPr lang="en-US" altLang="en-US" sz="1600" dirty="0">
                <a:latin typeface="Segoe UI" panose="020B0502040204020203" pitchFamily="34" charset="0"/>
                <a:cs typeface="Segoe UI" panose="020B0502040204020203" pitchFamily="34" charset="0"/>
              </a:rPr>
              <a:t>Seven layers of infrastructure networks and a community layer</a:t>
            </a:r>
          </a:p>
          <a:p>
            <a:pPr lvl="1"/>
            <a:r>
              <a:rPr lang="en-US" altLang="en-US" sz="1600" dirty="0">
                <a:latin typeface="Segoe UI" panose="020B0502040204020203" pitchFamily="34" charset="0"/>
                <a:cs typeface="Segoe UI" panose="020B0502040204020203" pitchFamily="34" charset="0"/>
              </a:rPr>
              <a:t>20*20 grid transportation network</a:t>
            </a:r>
          </a:p>
          <a:p>
            <a:pPr lvl="1"/>
            <a:r>
              <a:rPr lang="en-US" altLang="en-US" sz="1600" dirty="0">
                <a:latin typeface="Segoe UI" panose="020B0502040204020203" pitchFamily="34" charset="0"/>
                <a:cs typeface="Segoe UI" panose="020B0502040204020203" pitchFamily="34" charset="0"/>
              </a:rPr>
              <a:t>Uniform interdiction cost</a:t>
            </a:r>
          </a:p>
          <a:p>
            <a:pPr lvl="1"/>
            <a:r>
              <a:rPr lang="en-US" altLang="en-US" sz="1600" dirty="0">
                <a:latin typeface="Segoe UI" panose="020B0502040204020203" pitchFamily="34" charset="0"/>
                <a:cs typeface="Segoe UI" panose="020B0502040204020203" pitchFamily="34" charset="0"/>
              </a:rPr>
              <a:t>Use three levels of restoration cost: low/moderate/high</a:t>
            </a:r>
          </a:p>
          <a:p>
            <a:pPr lvl="1"/>
            <a:endParaRPr lang="en-US" altLang="en-US" sz="1600"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13</a:t>
            </a:fld>
            <a:endParaRPr lang="en-US" altLang="en-US" dirty="0">
              <a:solidFill>
                <a:sysClr val="windowText" lastClr="000000"/>
              </a:solidFill>
            </a:endParaRPr>
          </a:p>
        </p:txBody>
      </p:sp>
    </p:spTree>
    <p:extLst>
      <p:ext uri="{BB962C8B-B14F-4D97-AF65-F5344CB8AC3E}">
        <p14:creationId xmlns:p14="http://schemas.microsoft.com/office/powerpoint/2010/main" val="277828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262"/>
          <a:stretch/>
        </p:blipFill>
        <p:spPr>
          <a:xfrm>
            <a:off x="1077551" y="513250"/>
            <a:ext cx="7380649" cy="5403133"/>
          </a:xfrm>
          <a:prstGeom prst="rect">
            <a:avLst/>
          </a:prstGeom>
          <a:noFill/>
          <a:ln>
            <a:noFill/>
          </a:ln>
        </p:spPr>
      </p:pic>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14</a:t>
            </a:fld>
            <a:endParaRPr lang="en-US" altLang="en-US" dirty="0">
              <a:solidFill>
                <a:sysClr val="windowText" lastClr="000000"/>
              </a:solidFill>
            </a:endParaRPr>
          </a:p>
        </p:txBody>
      </p:sp>
    </p:spTree>
    <p:extLst>
      <p:ext uri="{BB962C8B-B14F-4D97-AF65-F5344CB8AC3E}">
        <p14:creationId xmlns:p14="http://schemas.microsoft.com/office/powerpoint/2010/main" val="682632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15</a:t>
            </a:fld>
            <a:endParaRPr lang="en-US" altLang="en-US" dirty="0">
              <a:solidFill>
                <a:sysClr val="windowText" lastClr="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058" y="962026"/>
            <a:ext cx="6553885" cy="4905602"/>
          </a:xfrm>
          <a:prstGeom prst="rect">
            <a:avLst/>
          </a:prstGeom>
        </p:spPr>
      </p:pic>
    </p:spTree>
    <p:extLst>
      <p:ext uri="{BB962C8B-B14F-4D97-AF65-F5344CB8AC3E}">
        <p14:creationId xmlns:p14="http://schemas.microsoft.com/office/powerpoint/2010/main" val="126200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16</a:t>
            </a:fld>
            <a:endParaRPr lang="en-US" altLang="en-US" dirty="0">
              <a:solidFill>
                <a:sysClr val="windowText" lastClr="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941" y="962026"/>
            <a:ext cx="6448119" cy="4905602"/>
          </a:xfrm>
          <a:prstGeom prst="rect">
            <a:avLst/>
          </a:prstGeom>
        </p:spPr>
      </p:pic>
    </p:spTree>
    <p:extLst>
      <p:ext uri="{BB962C8B-B14F-4D97-AF65-F5344CB8AC3E}">
        <p14:creationId xmlns:p14="http://schemas.microsoft.com/office/powerpoint/2010/main" val="3338422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17</a:t>
            </a:fld>
            <a:endParaRPr lang="en-US" altLang="en-US" dirty="0">
              <a:solidFill>
                <a:sysClr val="windowText" lastClr="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058" y="999382"/>
            <a:ext cx="6553885" cy="4830889"/>
          </a:xfrm>
          <a:prstGeom prst="rect">
            <a:avLst/>
          </a:prstGeom>
        </p:spPr>
      </p:pic>
    </p:spTree>
    <p:extLst>
      <p:ext uri="{BB962C8B-B14F-4D97-AF65-F5344CB8AC3E}">
        <p14:creationId xmlns:p14="http://schemas.microsoft.com/office/powerpoint/2010/main" val="2804718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18</a:t>
            </a:fld>
            <a:endParaRPr lang="en-US" altLang="en-US" dirty="0">
              <a:solidFill>
                <a:sysClr val="windowText" lastClr="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069" y="1024244"/>
            <a:ext cx="6445862" cy="4781165"/>
          </a:xfrm>
          <a:prstGeom prst="rect">
            <a:avLst/>
          </a:prstGeom>
        </p:spPr>
      </p:pic>
    </p:spTree>
    <p:extLst>
      <p:ext uri="{BB962C8B-B14F-4D97-AF65-F5344CB8AC3E}">
        <p14:creationId xmlns:p14="http://schemas.microsoft.com/office/powerpoint/2010/main" val="386428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19</a:t>
            </a:fld>
            <a:endParaRPr lang="en-US" altLang="en-US" dirty="0">
              <a:solidFill>
                <a:sysClr val="windowText" lastClr="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058" y="1024244"/>
            <a:ext cx="6553885" cy="4781165"/>
          </a:xfrm>
          <a:prstGeom prst="rect">
            <a:avLst/>
          </a:prstGeom>
        </p:spPr>
      </p:pic>
    </p:spTree>
    <p:extLst>
      <p:ext uri="{BB962C8B-B14F-4D97-AF65-F5344CB8AC3E}">
        <p14:creationId xmlns:p14="http://schemas.microsoft.com/office/powerpoint/2010/main" val="3211816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0" tIns="0" rIns="0" bIns="0" anchor="ct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Outline</a:t>
            </a:r>
          </a:p>
        </p:txBody>
      </p:sp>
      <p:sp>
        <p:nvSpPr>
          <p:cNvPr id="20" name="Content Placeholder 19"/>
          <p:cNvSpPr>
            <a:spLocks noGrp="1"/>
          </p:cNvSpPr>
          <p:nvPr>
            <p:ph idx="1"/>
          </p:nvPr>
        </p:nvSpPr>
        <p:spPr>
          <a:xfrm>
            <a:off x="685800" y="864524"/>
            <a:ext cx="7772400" cy="5101936"/>
          </a:xfrm>
        </p:spPr>
        <p:txBody>
          <a:bodyPr/>
          <a:lstStyle/>
          <a:p>
            <a:r>
              <a:rPr lang="en-US" sz="2800" dirty="0">
                <a:latin typeface="Segoe UI" panose="020B0502040204020203" pitchFamily="34" charset="0"/>
                <a:cs typeface="Segoe UI" panose="020B0502040204020203" pitchFamily="34" charset="0"/>
              </a:rPr>
              <a:t>Background</a:t>
            </a:r>
          </a:p>
          <a:p>
            <a:r>
              <a:rPr lang="en-US" sz="2800" dirty="0">
                <a:latin typeface="Segoe UI" panose="020B0502040204020203" pitchFamily="34" charset="0"/>
                <a:cs typeface="Segoe UI" panose="020B0502040204020203" pitchFamily="34" charset="0"/>
              </a:rPr>
              <a:t>Methodology</a:t>
            </a:r>
          </a:p>
          <a:p>
            <a:pPr lvl="1"/>
            <a:r>
              <a:rPr lang="en-US" sz="2400" dirty="0">
                <a:latin typeface="Segoe UI" panose="020B0502040204020203" pitchFamily="34" charset="0"/>
                <a:cs typeface="Segoe UI" panose="020B0502040204020203" pitchFamily="34" charset="0"/>
              </a:rPr>
              <a:t>Infrastructure interdependency model</a:t>
            </a:r>
          </a:p>
          <a:p>
            <a:pPr lvl="1"/>
            <a:r>
              <a:rPr lang="en-US" sz="2400" dirty="0">
                <a:latin typeface="Segoe UI" panose="020B0502040204020203" pitchFamily="34" charset="0"/>
                <a:cs typeface="Segoe UI" panose="020B0502040204020203" pitchFamily="34" charset="0"/>
              </a:rPr>
              <a:t>Interdiction and restoration optimization</a:t>
            </a:r>
          </a:p>
          <a:p>
            <a:pPr marL="342900" lvl="1" indent="-342900">
              <a:buChar char="•"/>
            </a:pPr>
            <a:r>
              <a:rPr lang="en-US" sz="2800" dirty="0">
                <a:latin typeface="Segoe UI" panose="020B0502040204020203" pitchFamily="34" charset="0"/>
                <a:cs typeface="Segoe UI" panose="020B0502040204020203" pitchFamily="34" charset="0"/>
              </a:rPr>
              <a:t>Solution Algorithm</a:t>
            </a:r>
          </a:p>
          <a:p>
            <a:pPr lvl="1"/>
            <a:r>
              <a:rPr lang="en-US" sz="2400" dirty="0">
                <a:latin typeface="Segoe UI" panose="020B0502040204020203" pitchFamily="34" charset="0"/>
                <a:cs typeface="Segoe UI" panose="020B0502040204020203" pitchFamily="34" charset="0"/>
              </a:rPr>
              <a:t>Cutting plane algorithm</a:t>
            </a:r>
          </a:p>
          <a:p>
            <a:pPr lvl="1"/>
            <a:r>
              <a:rPr lang="en-US" sz="2400" dirty="0">
                <a:latin typeface="Segoe UI" panose="020B0502040204020203" pitchFamily="34" charset="0"/>
                <a:cs typeface="Segoe UI" panose="020B0502040204020203" pitchFamily="34" charset="0"/>
              </a:rPr>
              <a:t>Two-stage genetic algorithm</a:t>
            </a:r>
          </a:p>
          <a:p>
            <a:r>
              <a:rPr lang="en-US" sz="2800" dirty="0">
                <a:latin typeface="Segoe UI" panose="020B0502040204020203" pitchFamily="34" charset="0"/>
                <a:cs typeface="Segoe UI" panose="020B0502040204020203" pitchFamily="34" charset="0"/>
              </a:rPr>
              <a:t>Case Study</a:t>
            </a:r>
          </a:p>
          <a:p>
            <a:r>
              <a:rPr lang="en-US" sz="2800" dirty="0">
                <a:latin typeface="Segoe UI" panose="020B0502040204020203" pitchFamily="34" charset="0"/>
                <a:cs typeface="Segoe UI" panose="020B0502040204020203" pitchFamily="34" charset="0"/>
              </a:rPr>
              <a:t>Conclusion</a:t>
            </a:r>
          </a:p>
        </p:txBody>
      </p:sp>
      <p:sp>
        <p:nvSpPr>
          <p:cNvPr id="2" name="Slide Number Placeholder 1"/>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2</a:t>
            </a:fld>
            <a:endParaRPr lang="en-US" altLang="en-US" dirty="0">
              <a:solidFill>
                <a:sysClr val="windowText" lastClr="000000"/>
              </a:solidFill>
            </a:endParaRPr>
          </a:p>
        </p:txBody>
      </p:sp>
    </p:spTree>
    <p:extLst>
      <p:ext uri="{BB962C8B-B14F-4D97-AF65-F5344CB8AC3E}">
        <p14:creationId xmlns:p14="http://schemas.microsoft.com/office/powerpoint/2010/main" val="736651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75" t="11365" r="3137" b="4545"/>
          <a:stretch/>
        </p:blipFill>
        <p:spPr>
          <a:xfrm>
            <a:off x="2612712" y="1531182"/>
            <a:ext cx="6392249" cy="4405236"/>
          </a:xfrm>
          <a:prstGeom prst="rect">
            <a:avLst/>
          </a:prstGeom>
          <a:noFill/>
          <a:ln>
            <a:noFill/>
          </a:ln>
        </p:spPr>
      </p:pic>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20</a:t>
            </a:fld>
            <a:endParaRPr lang="en-US" altLang="en-US" dirty="0">
              <a:solidFill>
                <a:sysClr val="windowText" lastClr="000000"/>
              </a:solidFill>
            </a:endParaRPr>
          </a:p>
        </p:txBody>
      </p:sp>
      <p:sp>
        <p:nvSpPr>
          <p:cNvPr id="6" name="Rectangle 3"/>
          <p:cNvSpPr>
            <a:spLocks noGrp="1" noChangeArrowheads="1"/>
          </p:cNvSpPr>
          <p:nvPr>
            <p:ph idx="1"/>
          </p:nvPr>
        </p:nvSpPr>
        <p:spPr>
          <a:xfrm>
            <a:off x="325392" y="961764"/>
            <a:ext cx="8378770" cy="473498"/>
          </a:xfrm>
        </p:spPr>
        <p:txBody>
          <a:bodyPr/>
          <a:lstStyle/>
          <a:p>
            <a:pPr marL="0" indent="0">
              <a:buNone/>
            </a:pPr>
            <a:r>
              <a:rPr lang="en-US" altLang="en-US" sz="1600" dirty="0" smtClean="0">
                <a:latin typeface="Segoe UI Semibold" panose="020B0702040204020203" pitchFamily="34" charset="0"/>
                <a:cs typeface="Segoe UI Semibold" panose="020B0702040204020203" pitchFamily="34" charset="0"/>
              </a:rPr>
              <a:t>Scenario 0: moderate budget</a:t>
            </a:r>
            <a:endParaRPr lang="en-US" altLang="en-US" sz="1600" dirty="0">
              <a:latin typeface="Segoe UI Semibold" panose="020B0702040204020203" pitchFamily="34" charset="0"/>
              <a:cs typeface="Segoe UI Semibold" panose="020B0702040204020203" pitchFamily="34" charset="0"/>
            </a:endParaRPr>
          </a:p>
        </p:txBody>
      </p:sp>
      <p:sp>
        <p:nvSpPr>
          <p:cNvPr id="4" name="Rectangle 3"/>
          <p:cNvSpPr/>
          <p:nvPr/>
        </p:nvSpPr>
        <p:spPr>
          <a:xfrm>
            <a:off x="137211" y="1738739"/>
            <a:ext cx="2629137" cy="2733056"/>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chemeClr val="tx2">
                    <a:lumMod val="10000"/>
                  </a:schemeClr>
                </a:solidFill>
              </a:rPr>
              <a:t>Interdiction decision</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power </a:t>
            </a:r>
            <a:r>
              <a:rPr lang="en-US" sz="1200" dirty="0" smtClean="0">
                <a:solidFill>
                  <a:schemeClr val="tx2">
                    <a:lumMod val="10000"/>
                  </a:schemeClr>
                </a:solidFill>
                <a:latin typeface="Segoe UI" panose="020B0502040204020203" pitchFamily="34" charset="0"/>
                <a:cs typeface="Segoe UI" panose="020B0502040204020203" pitchFamily="34" charset="0"/>
              </a:rPr>
              <a:t>transmission</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fuel depot</a:t>
            </a:r>
            <a:endParaRPr lang="en-US" sz="1200" dirty="0">
              <a:solidFill>
                <a:schemeClr val="tx2">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solidFill>
                  <a:schemeClr val="tx2">
                    <a:lumMod val="10000"/>
                  </a:schemeClr>
                </a:solidFill>
              </a:rPr>
              <a:t>Interdiction aftermath</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entire power grid</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fuel system</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water system</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hospitals</a:t>
            </a:r>
            <a:endParaRPr lang="en-US" sz="1200" dirty="0">
              <a:solidFill>
                <a:schemeClr val="tx2">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solidFill>
                  <a:schemeClr val="tx2">
                    <a:lumMod val="10000"/>
                  </a:schemeClr>
                </a:solidFill>
              </a:rPr>
              <a:t>Impact on population</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0% access to water</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0% access to healthcare</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100% access to food</a:t>
            </a:r>
            <a:endParaRPr lang="en-US" sz="1200" dirty="0">
              <a:solidFill>
                <a:schemeClr val="tx2">
                  <a:lumMod val="10000"/>
                </a:schemeClr>
              </a:solidFill>
              <a:latin typeface="Segoe UI" panose="020B0502040204020203" pitchFamily="34" charset="0"/>
              <a:cs typeface="Segoe UI" panose="020B0502040204020203" pitchFamily="34" charset="0"/>
            </a:endParaRPr>
          </a:p>
        </p:txBody>
      </p:sp>
      <p:sp>
        <p:nvSpPr>
          <p:cNvPr id="5" name="Oval 4"/>
          <p:cNvSpPr/>
          <p:nvPr/>
        </p:nvSpPr>
        <p:spPr bwMode="auto">
          <a:xfrm>
            <a:off x="3972560" y="4752975"/>
            <a:ext cx="274320" cy="27432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Oval 8"/>
          <p:cNvSpPr/>
          <p:nvPr/>
        </p:nvSpPr>
        <p:spPr bwMode="auto">
          <a:xfrm>
            <a:off x="4719320" y="4239895"/>
            <a:ext cx="274320" cy="27432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236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autoRev="1" fill="hold" grpId="0" nodeType="clickEffect">
                                  <p:stCondLst>
                                    <p:cond delay="0"/>
                                  </p:stCondLst>
                                  <p:childTnLst>
                                    <p:animScale>
                                      <p:cBhvr>
                                        <p:cTn id="6" dur="1000" fill="hold"/>
                                        <p:tgtEl>
                                          <p:spTgt spid="9"/>
                                        </p:tgtEl>
                                      </p:cBhvr>
                                      <p:by x="150000" y="150000"/>
                                    </p:animScale>
                                  </p:childTnLst>
                                </p:cTn>
                              </p:par>
                              <p:par>
                                <p:cTn id="7" presetID="6" presetClass="emph" presetSubtype="0" repeatCount="3000" autoRev="1" fill="hold" grpId="0" nodeType="withEffect">
                                  <p:stCondLst>
                                    <p:cond delay="0"/>
                                  </p:stCondLst>
                                  <p:childTnLst>
                                    <p:animScale>
                                      <p:cBhvr>
                                        <p:cTn id="8"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75" t="11365" r="3137" b="4545"/>
          <a:stretch/>
        </p:blipFill>
        <p:spPr>
          <a:xfrm>
            <a:off x="2612712" y="1531182"/>
            <a:ext cx="6392249" cy="4405236"/>
          </a:xfrm>
          <a:prstGeom prst="rect">
            <a:avLst/>
          </a:prstGeom>
          <a:noFill/>
          <a:ln>
            <a:noFill/>
          </a:ln>
        </p:spPr>
      </p:pic>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21</a:t>
            </a:fld>
            <a:endParaRPr lang="en-US" altLang="en-US" dirty="0">
              <a:solidFill>
                <a:sysClr val="windowText" lastClr="000000"/>
              </a:solidFill>
            </a:endParaRPr>
          </a:p>
        </p:txBody>
      </p:sp>
      <p:sp>
        <p:nvSpPr>
          <p:cNvPr id="6" name="Rectangle 3"/>
          <p:cNvSpPr>
            <a:spLocks noGrp="1" noChangeArrowheads="1"/>
          </p:cNvSpPr>
          <p:nvPr>
            <p:ph idx="1"/>
          </p:nvPr>
        </p:nvSpPr>
        <p:spPr>
          <a:xfrm>
            <a:off x="325392" y="961764"/>
            <a:ext cx="8378770" cy="473498"/>
          </a:xfrm>
        </p:spPr>
        <p:txBody>
          <a:bodyPr/>
          <a:lstStyle/>
          <a:p>
            <a:pPr marL="0" indent="0">
              <a:buNone/>
            </a:pPr>
            <a:r>
              <a:rPr lang="en-US" altLang="en-US" sz="1600" dirty="0" smtClean="0">
                <a:latin typeface="Segoe UI Semibold" panose="020B0702040204020203" pitchFamily="34" charset="0"/>
                <a:cs typeface="Segoe UI Semibold" panose="020B0702040204020203" pitchFamily="34" charset="0"/>
              </a:rPr>
              <a:t>Scenario 0: moderate budget</a:t>
            </a:r>
            <a:endParaRPr lang="en-US" altLang="en-US" sz="1600" dirty="0">
              <a:latin typeface="Segoe UI Semibold" panose="020B0702040204020203" pitchFamily="34" charset="0"/>
              <a:cs typeface="Segoe UI Semibold" panose="020B0702040204020203" pitchFamily="34" charset="0"/>
            </a:endParaRPr>
          </a:p>
        </p:txBody>
      </p:sp>
      <p:sp>
        <p:nvSpPr>
          <p:cNvPr id="4" name="Rectangle 3"/>
          <p:cNvSpPr/>
          <p:nvPr/>
        </p:nvSpPr>
        <p:spPr>
          <a:xfrm>
            <a:off x="137211" y="1738739"/>
            <a:ext cx="2629137" cy="3102388"/>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chemeClr val="tx2">
                    <a:lumMod val="10000"/>
                  </a:schemeClr>
                </a:solidFill>
              </a:rPr>
              <a:t>Restoration decision</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power </a:t>
            </a:r>
            <a:r>
              <a:rPr lang="en-US" sz="1200" dirty="0" smtClean="0">
                <a:solidFill>
                  <a:schemeClr val="tx2">
                    <a:lumMod val="10000"/>
                  </a:schemeClr>
                </a:solidFill>
                <a:latin typeface="Segoe UI" panose="020B0502040204020203" pitchFamily="34" charset="0"/>
                <a:cs typeface="Segoe UI" panose="020B0502040204020203" pitchFamily="34" charset="0"/>
              </a:rPr>
              <a:t>transmission</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too costly to restore fuel depot: only recover one fuel tank</a:t>
            </a:r>
            <a:endParaRPr lang="en-US" sz="1200" dirty="0">
              <a:solidFill>
                <a:schemeClr val="tx2">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solidFill>
                  <a:schemeClr val="tx2">
                    <a:lumMod val="10000"/>
                  </a:schemeClr>
                </a:solidFill>
              </a:rPr>
              <a:t>Restoration effectiveness</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entire power grid</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sufficient fuel supply</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water vendors</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hospitals</a:t>
            </a:r>
            <a:endParaRPr lang="en-US" sz="1200" dirty="0">
              <a:solidFill>
                <a:schemeClr val="tx2">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solidFill>
                  <a:schemeClr val="tx2">
                    <a:lumMod val="10000"/>
                  </a:schemeClr>
                </a:solidFill>
              </a:rPr>
              <a:t>Impact on population</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90% access to water</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95% access to healthcare</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92% access to food</a:t>
            </a:r>
            <a:endParaRPr lang="en-US" sz="1200" dirty="0">
              <a:solidFill>
                <a:schemeClr val="tx2">
                  <a:lumMod val="10000"/>
                </a:schemeClr>
              </a:solidFill>
              <a:latin typeface="Segoe UI" panose="020B0502040204020203" pitchFamily="34" charset="0"/>
              <a:cs typeface="Segoe UI" panose="020B0502040204020203" pitchFamily="34" charset="0"/>
            </a:endParaRPr>
          </a:p>
        </p:txBody>
      </p:sp>
      <p:sp>
        <p:nvSpPr>
          <p:cNvPr id="5" name="Oval 4"/>
          <p:cNvSpPr/>
          <p:nvPr/>
        </p:nvSpPr>
        <p:spPr bwMode="auto">
          <a:xfrm>
            <a:off x="3972560" y="4752975"/>
            <a:ext cx="274320" cy="274320"/>
          </a:xfrm>
          <a:prstGeom prst="ellipse">
            <a:avLst/>
          </a:prstGeom>
          <a:noFill/>
          <a:ln w="571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Oval 8"/>
          <p:cNvSpPr/>
          <p:nvPr/>
        </p:nvSpPr>
        <p:spPr bwMode="auto">
          <a:xfrm>
            <a:off x="5130988" y="3347083"/>
            <a:ext cx="274320" cy="274320"/>
          </a:xfrm>
          <a:prstGeom prst="ellipse">
            <a:avLst/>
          </a:prstGeom>
          <a:noFill/>
          <a:ln w="571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165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27" presetClass="emph" presetSubtype="0" fill="remove" grpId="0" nodeType="afterEffect">
                                  <p:stCondLst>
                                    <p:cond delay="0"/>
                                  </p:stCondLst>
                                  <p:childTnLst>
                                    <p:animClr clrSpc="rgb" dir="cw">
                                      <p:cBhvr override="childStyle">
                                        <p:cTn id="11" dur="1000" autoRev="1" fill="remove"/>
                                        <p:tgtEl>
                                          <p:spTgt spid="5"/>
                                        </p:tgtEl>
                                        <p:attrNameLst>
                                          <p:attrName>style.color</p:attrName>
                                        </p:attrNameLst>
                                      </p:cBhvr>
                                      <p:to>
                                        <a:schemeClr val="bg1"/>
                                      </p:to>
                                    </p:animClr>
                                    <p:animClr clrSpc="rgb" dir="cw">
                                      <p:cBhvr>
                                        <p:cTn id="12" dur="1000" autoRev="1" fill="remove"/>
                                        <p:tgtEl>
                                          <p:spTgt spid="5"/>
                                        </p:tgtEl>
                                        <p:attrNameLst>
                                          <p:attrName>fillcolor</p:attrName>
                                        </p:attrNameLst>
                                      </p:cBhvr>
                                      <p:to>
                                        <a:schemeClr val="bg1"/>
                                      </p:to>
                                    </p:animClr>
                                    <p:set>
                                      <p:cBhvr>
                                        <p:cTn id="13" dur="1000" autoRev="1" fill="remove"/>
                                        <p:tgtEl>
                                          <p:spTgt spid="5"/>
                                        </p:tgtEl>
                                        <p:attrNameLst>
                                          <p:attrName>fill.type</p:attrName>
                                        </p:attrNameLst>
                                      </p:cBhvr>
                                      <p:to>
                                        <p:strVal val="solid"/>
                                      </p:to>
                                    </p:set>
                                    <p:set>
                                      <p:cBhvr>
                                        <p:cTn id="14" dur="1000" autoRev="1" fill="remove"/>
                                        <p:tgtEl>
                                          <p:spTgt spid="5"/>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1000" autoRev="1" fill="remove"/>
                                        <p:tgtEl>
                                          <p:spTgt spid="9"/>
                                        </p:tgtEl>
                                        <p:attrNameLst>
                                          <p:attrName>style.color</p:attrName>
                                        </p:attrNameLst>
                                      </p:cBhvr>
                                      <p:to>
                                        <a:schemeClr val="bg1"/>
                                      </p:to>
                                    </p:animClr>
                                    <p:animClr clrSpc="rgb" dir="cw">
                                      <p:cBhvr>
                                        <p:cTn id="17" dur="1000" autoRev="1" fill="remove"/>
                                        <p:tgtEl>
                                          <p:spTgt spid="9"/>
                                        </p:tgtEl>
                                        <p:attrNameLst>
                                          <p:attrName>fillcolor</p:attrName>
                                        </p:attrNameLst>
                                      </p:cBhvr>
                                      <p:to>
                                        <a:schemeClr val="bg1"/>
                                      </p:to>
                                    </p:animClr>
                                    <p:set>
                                      <p:cBhvr>
                                        <p:cTn id="18" dur="1000" autoRev="1" fill="remove"/>
                                        <p:tgtEl>
                                          <p:spTgt spid="9"/>
                                        </p:tgtEl>
                                        <p:attrNameLst>
                                          <p:attrName>fill.type</p:attrName>
                                        </p:attrNameLst>
                                      </p:cBhvr>
                                      <p:to>
                                        <p:strVal val="solid"/>
                                      </p:to>
                                    </p:set>
                                    <p:set>
                                      <p:cBhvr>
                                        <p:cTn id="19" dur="100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75" t="11365" r="3137" b="4545"/>
          <a:stretch/>
        </p:blipFill>
        <p:spPr>
          <a:xfrm>
            <a:off x="2612712" y="1531182"/>
            <a:ext cx="6392249" cy="4405236"/>
          </a:xfrm>
          <a:prstGeom prst="rect">
            <a:avLst/>
          </a:prstGeom>
          <a:noFill/>
          <a:ln>
            <a:noFill/>
          </a:ln>
        </p:spPr>
      </p:pic>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22</a:t>
            </a:fld>
            <a:endParaRPr lang="en-US" altLang="en-US" dirty="0">
              <a:solidFill>
                <a:sysClr val="windowText" lastClr="000000"/>
              </a:solidFill>
            </a:endParaRPr>
          </a:p>
        </p:txBody>
      </p:sp>
      <p:sp>
        <p:nvSpPr>
          <p:cNvPr id="6" name="Rectangle 3"/>
          <p:cNvSpPr>
            <a:spLocks noGrp="1" noChangeArrowheads="1"/>
          </p:cNvSpPr>
          <p:nvPr>
            <p:ph idx="1"/>
          </p:nvPr>
        </p:nvSpPr>
        <p:spPr>
          <a:xfrm>
            <a:off x="325392" y="961764"/>
            <a:ext cx="8378770" cy="473498"/>
          </a:xfrm>
        </p:spPr>
        <p:txBody>
          <a:bodyPr/>
          <a:lstStyle/>
          <a:p>
            <a:pPr marL="0" indent="0">
              <a:buNone/>
            </a:pPr>
            <a:r>
              <a:rPr lang="en-US" altLang="en-US" sz="1600" dirty="0" smtClean="0">
                <a:latin typeface="Segoe UI Semibold" panose="020B0702040204020203" pitchFamily="34" charset="0"/>
                <a:cs typeface="Segoe UI Semibold" panose="020B0702040204020203" pitchFamily="34" charset="0"/>
              </a:rPr>
              <a:t>Scenario 1: low budget</a:t>
            </a:r>
            <a:endParaRPr lang="en-US" altLang="en-US" sz="1600" dirty="0">
              <a:latin typeface="Segoe UI Semibold" panose="020B0702040204020203" pitchFamily="34" charset="0"/>
              <a:cs typeface="Segoe UI Semibold" panose="020B0702040204020203" pitchFamily="34" charset="0"/>
            </a:endParaRPr>
          </a:p>
        </p:txBody>
      </p:sp>
      <p:sp>
        <p:nvSpPr>
          <p:cNvPr id="4" name="Rectangle 3"/>
          <p:cNvSpPr/>
          <p:nvPr/>
        </p:nvSpPr>
        <p:spPr>
          <a:xfrm>
            <a:off x="137211" y="1738739"/>
            <a:ext cx="2629137" cy="2289858"/>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chemeClr val="tx2">
                    <a:lumMod val="10000"/>
                  </a:schemeClr>
                </a:solidFill>
              </a:rPr>
              <a:t>Interdiction decision</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fuel depot</a:t>
            </a:r>
            <a:endParaRPr lang="en-US" sz="1200" dirty="0">
              <a:solidFill>
                <a:schemeClr val="tx2">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solidFill>
                  <a:schemeClr val="tx2">
                    <a:lumMod val="10000"/>
                  </a:schemeClr>
                </a:solidFill>
              </a:rPr>
              <a:t>Interdiction aftermath</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fuel system</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water vendors</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hospitals</a:t>
            </a:r>
            <a:endParaRPr lang="en-US" sz="1200" dirty="0">
              <a:solidFill>
                <a:schemeClr val="tx2">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solidFill>
                  <a:schemeClr val="tx2">
                    <a:lumMod val="10000"/>
                  </a:schemeClr>
                </a:solidFill>
              </a:rPr>
              <a:t>Impact on population</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52% access to water</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4% access to healthcare</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89% access to food</a:t>
            </a:r>
            <a:endParaRPr lang="en-US" sz="1200" dirty="0">
              <a:solidFill>
                <a:schemeClr val="tx2">
                  <a:lumMod val="10000"/>
                </a:schemeClr>
              </a:solidFill>
              <a:latin typeface="Segoe UI" panose="020B0502040204020203" pitchFamily="34" charset="0"/>
              <a:cs typeface="Segoe UI" panose="020B0502040204020203" pitchFamily="34" charset="0"/>
            </a:endParaRPr>
          </a:p>
        </p:txBody>
      </p:sp>
      <p:sp>
        <p:nvSpPr>
          <p:cNvPr id="9" name="Oval 8"/>
          <p:cNvSpPr/>
          <p:nvPr/>
        </p:nvSpPr>
        <p:spPr bwMode="auto">
          <a:xfrm>
            <a:off x="4719320" y="4239895"/>
            <a:ext cx="274320" cy="27432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731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autoRev="1" fill="hold" grpId="0" nodeType="clickEffect">
                                  <p:stCondLst>
                                    <p:cond delay="0"/>
                                  </p:stCondLst>
                                  <p:childTnLst>
                                    <p:animScale>
                                      <p:cBhvr>
                                        <p:cTn id="6" dur="1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75" t="11365" r="3137" b="4545"/>
          <a:stretch/>
        </p:blipFill>
        <p:spPr>
          <a:xfrm>
            <a:off x="2612712" y="1531182"/>
            <a:ext cx="6392249" cy="4405236"/>
          </a:xfrm>
          <a:prstGeom prst="rect">
            <a:avLst/>
          </a:prstGeom>
          <a:noFill/>
          <a:ln>
            <a:noFill/>
          </a:ln>
        </p:spPr>
      </p:pic>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23</a:t>
            </a:fld>
            <a:endParaRPr lang="en-US" altLang="en-US" dirty="0">
              <a:solidFill>
                <a:sysClr val="windowText" lastClr="000000"/>
              </a:solidFill>
            </a:endParaRPr>
          </a:p>
        </p:txBody>
      </p:sp>
      <p:sp>
        <p:nvSpPr>
          <p:cNvPr id="6" name="Rectangle 3"/>
          <p:cNvSpPr>
            <a:spLocks noGrp="1" noChangeArrowheads="1"/>
          </p:cNvSpPr>
          <p:nvPr>
            <p:ph idx="1"/>
          </p:nvPr>
        </p:nvSpPr>
        <p:spPr>
          <a:xfrm>
            <a:off x="325392" y="961764"/>
            <a:ext cx="8378770" cy="473498"/>
          </a:xfrm>
        </p:spPr>
        <p:txBody>
          <a:bodyPr/>
          <a:lstStyle/>
          <a:p>
            <a:pPr marL="0" indent="0">
              <a:buNone/>
            </a:pPr>
            <a:r>
              <a:rPr lang="en-US" altLang="en-US" sz="1600" dirty="0" smtClean="0">
                <a:latin typeface="Segoe UI Semibold" panose="020B0702040204020203" pitchFamily="34" charset="0"/>
                <a:cs typeface="Segoe UI Semibold" panose="020B0702040204020203" pitchFamily="34" charset="0"/>
              </a:rPr>
              <a:t>Scenario 1: low budget</a:t>
            </a:r>
            <a:endParaRPr lang="en-US" altLang="en-US" sz="1600" dirty="0">
              <a:latin typeface="Segoe UI Semibold" panose="020B0702040204020203" pitchFamily="34" charset="0"/>
              <a:cs typeface="Segoe UI Semibold" panose="020B0702040204020203" pitchFamily="34" charset="0"/>
            </a:endParaRPr>
          </a:p>
        </p:txBody>
      </p:sp>
      <p:sp>
        <p:nvSpPr>
          <p:cNvPr id="4" name="Rectangle 3"/>
          <p:cNvSpPr/>
          <p:nvPr/>
        </p:nvSpPr>
        <p:spPr>
          <a:xfrm>
            <a:off x="137211" y="1738739"/>
            <a:ext cx="2629137" cy="2289858"/>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chemeClr val="tx2">
                    <a:lumMod val="10000"/>
                  </a:schemeClr>
                </a:solidFill>
              </a:rPr>
              <a:t>Restoration decision</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2 fuel tanks</a:t>
            </a:r>
            <a:endParaRPr lang="en-US" sz="1200" dirty="0">
              <a:solidFill>
                <a:schemeClr val="tx2">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solidFill>
                  <a:schemeClr val="tx2">
                    <a:lumMod val="10000"/>
                  </a:schemeClr>
                </a:solidFill>
              </a:rPr>
              <a:t>Restoration effectiveness</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sufficient fuel supply</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water vendors</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hospitals</a:t>
            </a:r>
            <a:endParaRPr lang="en-US" sz="1200" dirty="0">
              <a:solidFill>
                <a:schemeClr val="tx2">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solidFill>
                  <a:schemeClr val="tx2">
                    <a:lumMod val="10000"/>
                  </a:schemeClr>
                </a:solidFill>
              </a:rPr>
              <a:t>Impact on population</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90% access to water</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96% access to healthcare</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93% access to food</a:t>
            </a:r>
            <a:endParaRPr lang="en-US" sz="1200" dirty="0">
              <a:solidFill>
                <a:schemeClr val="tx2">
                  <a:lumMod val="10000"/>
                </a:schemeClr>
              </a:solidFill>
              <a:latin typeface="Segoe UI" panose="020B0502040204020203" pitchFamily="34" charset="0"/>
              <a:cs typeface="Segoe UI" panose="020B0502040204020203" pitchFamily="34" charset="0"/>
            </a:endParaRPr>
          </a:p>
        </p:txBody>
      </p:sp>
      <p:sp>
        <p:nvSpPr>
          <p:cNvPr id="5" name="Oval 4"/>
          <p:cNvSpPr/>
          <p:nvPr/>
        </p:nvSpPr>
        <p:spPr bwMode="auto">
          <a:xfrm>
            <a:off x="4297534" y="2168838"/>
            <a:ext cx="274320" cy="274320"/>
          </a:xfrm>
          <a:prstGeom prst="ellipse">
            <a:avLst/>
          </a:prstGeom>
          <a:noFill/>
          <a:ln w="571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Oval 8"/>
          <p:cNvSpPr/>
          <p:nvPr/>
        </p:nvSpPr>
        <p:spPr bwMode="auto">
          <a:xfrm>
            <a:off x="5130988" y="3347083"/>
            <a:ext cx="274320" cy="274320"/>
          </a:xfrm>
          <a:prstGeom prst="ellipse">
            <a:avLst/>
          </a:prstGeom>
          <a:noFill/>
          <a:ln w="571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1267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27" presetClass="emph" presetSubtype="0" fill="remove" grpId="0" nodeType="afterEffect">
                                  <p:stCondLst>
                                    <p:cond delay="0"/>
                                  </p:stCondLst>
                                  <p:childTnLst>
                                    <p:animClr clrSpc="rgb" dir="cw">
                                      <p:cBhvr override="childStyle">
                                        <p:cTn id="11" dur="1000" autoRev="1" fill="remove"/>
                                        <p:tgtEl>
                                          <p:spTgt spid="5"/>
                                        </p:tgtEl>
                                        <p:attrNameLst>
                                          <p:attrName>style.color</p:attrName>
                                        </p:attrNameLst>
                                      </p:cBhvr>
                                      <p:to>
                                        <a:schemeClr val="bg1"/>
                                      </p:to>
                                    </p:animClr>
                                    <p:animClr clrSpc="rgb" dir="cw">
                                      <p:cBhvr>
                                        <p:cTn id="12" dur="1000" autoRev="1" fill="remove"/>
                                        <p:tgtEl>
                                          <p:spTgt spid="5"/>
                                        </p:tgtEl>
                                        <p:attrNameLst>
                                          <p:attrName>fillcolor</p:attrName>
                                        </p:attrNameLst>
                                      </p:cBhvr>
                                      <p:to>
                                        <a:schemeClr val="bg1"/>
                                      </p:to>
                                    </p:animClr>
                                    <p:set>
                                      <p:cBhvr>
                                        <p:cTn id="13" dur="1000" autoRev="1" fill="remove"/>
                                        <p:tgtEl>
                                          <p:spTgt spid="5"/>
                                        </p:tgtEl>
                                        <p:attrNameLst>
                                          <p:attrName>fill.type</p:attrName>
                                        </p:attrNameLst>
                                      </p:cBhvr>
                                      <p:to>
                                        <p:strVal val="solid"/>
                                      </p:to>
                                    </p:set>
                                    <p:set>
                                      <p:cBhvr>
                                        <p:cTn id="14" dur="1000" autoRev="1" fill="remove"/>
                                        <p:tgtEl>
                                          <p:spTgt spid="5"/>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1000" autoRev="1" fill="remove"/>
                                        <p:tgtEl>
                                          <p:spTgt spid="9"/>
                                        </p:tgtEl>
                                        <p:attrNameLst>
                                          <p:attrName>style.color</p:attrName>
                                        </p:attrNameLst>
                                      </p:cBhvr>
                                      <p:to>
                                        <a:schemeClr val="bg1"/>
                                      </p:to>
                                    </p:animClr>
                                    <p:animClr clrSpc="rgb" dir="cw">
                                      <p:cBhvr>
                                        <p:cTn id="17" dur="1000" autoRev="1" fill="remove"/>
                                        <p:tgtEl>
                                          <p:spTgt spid="9"/>
                                        </p:tgtEl>
                                        <p:attrNameLst>
                                          <p:attrName>fillcolor</p:attrName>
                                        </p:attrNameLst>
                                      </p:cBhvr>
                                      <p:to>
                                        <a:schemeClr val="bg1"/>
                                      </p:to>
                                    </p:animClr>
                                    <p:set>
                                      <p:cBhvr>
                                        <p:cTn id="18" dur="1000" autoRev="1" fill="remove"/>
                                        <p:tgtEl>
                                          <p:spTgt spid="9"/>
                                        </p:tgtEl>
                                        <p:attrNameLst>
                                          <p:attrName>fill.type</p:attrName>
                                        </p:attrNameLst>
                                      </p:cBhvr>
                                      <p:to>
                                        <p:strVal val="solid"/>
                                      </p:to>
                                    </p:set>
                                    <p:set>
                                      <p:cBhvr>
                                        <p:cTn id="19" dur="100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75" t="11365" r="3137" b="4545"/>
          <a:stretch/>
        </p:blipFill>
        <p:spPr>
          <a:xfrm>
            <a:off x="2612712" y="1531182"/>
            <a:ext cx="6392249" cy="4405236"/>
          </a:xfrm>
          <a:prstGeom prst="rect">
            <a:avLst/>
          </a:prstGeom>
          <a:noFill/>
          <a:ln>
            <a:noFill/>
          </a:ln>
        </p:spPr>
      </p:pic>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24</a:t>
            </a:fld>
            <a:endParaRPr lang="en-US" altLang="en-US" dirty="0">
              <a:solidFill>
                <a:sysClr val="windowText" lastClr="000000"/>
              </a:solidFill>
            </a:endParaRPr>
          </a:p>
        </p:txBody>
      </p:sp>
      <p:sp>
        <p:nvSpPr>
          <p:cNvPr id="6" name="Rectangle 3"/>
          <p:cNvSpPr>
            <a:spLocks noGrp="1" noChangeArrowheads="1"/>
          </p:cNvSpPr>
          <p:nvPr>
            <p:ph idx="1"/>
          </p:nvPr>
        </p:nvSpPr>
        <p:spPr>
          <a:xfrm>
            <a:off x="325392" y="961764"/>
            <a:ext cx="8378770" cy="473498"/>
          </a:xfrm>
        </p:spPr>
        <p:txBody>
          <a:bodyPr/>
          <a:lstStyle/>
          <a:p>
            <a:pPr marL="0" indent="0">
              <a:buNone/>
            </a:pPr>
            <a:r>
              <a:rPr lang="en-US" altLang="en-US" sz="1600" dirty="0" smtClean="0">
                <a:latin typeface="Segoe UI Semibold" panose="020B0702040204020203" pitchFamily="34" charset="0"/>
                <a:cs typeface="Segoe UI Semibold" panose="020B0702040204020203" pitchFamily="34" charset="0"/>
              </a:rPr>
              <a:t>Scenario 2: high budget</a:t>
            </a:r>
            <a:endParaRPr lang="en-US" altLang="en-US" sz="1600" dirty="0">
              <a:latin typeface="Segoe UI Semibold" panose="020B0702040204020203" pitchFamily="34" charset="0"/>
              <a:cs typeface="Segoe UI Semibold" panose="020B0702040204020203" pitchFamily="34" charset="0"/>
            </a:endParaRPr>
          </a:p>
        </p:txBody>
      </p:sp>
      <p:sp>
        <p:nvSpPr>
          <p:cNvPr id="4" name="Rectangle 3"/>
          <p:cNvSpPr/>
          <p:nvPr/>
        </p:nvSpPr>
        <p:spPr>
          <a:xfrm>
            <a:off x="137211" y="1738739"/>
            <a:ext cx="2629137" cy="3360920"/>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chemeClr val="tx2">
                    <a:lumMod val="10000"/>
                  </a:schemeClr>
                </a:solidFill>
              </a:rPr>
              <a:t>Interdiction decision</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power </a:t>
            </a:r>
            <a:r>
              <a:rPr lang="en-US" sz="1200" dirty="0" smtClean="0">
                <a:solidFill>
                  <a:schemeClr val="tx2">
                    <a:lumMod val="10000"/>
                  </a:schemeClr>
                </a:solidFill>
                <a:latin typeface="Segoe UI" panose="020B0502040204020203" pitchFamily="34" charset="0"/>
                <a:cs typeface="Segoe UI" panose="020B0502040204020203" pitchFamily="34" charset="0"/>
              </a:rPr>
              <a:t>transmission</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fuel depot</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3 </a:t>
            </a:r>
            <a:r>
              <a:rPr lang="en-US" sz="1200" dirty="0">
                <a:solidFill>
                  <a:schemeClr val="tx2">
                    <a:lumMod val="10000"/>
                  </a:schemeClr>
                </a:solidFill>
                <a:latin typeface="Segoe UI" panose="020B0502040204020203" pitchFamily="34" charset="0"/>
                <a:cs typeface="Segoe UI" panose="020B0502040204020203" pitchFamily="34" charset="0"/>
              </a:rPr>
              <a:t>food processing factories </a:t>
            </a:r>
          </a:p>
          <a:p>
            <a:pPr marL="285750" indent="-285750">
              <a:buFont typeface="Arial" panose="020B0604020202020204" pitchFamily="34" charset="0"/>
              <a:buChar char="•"/>
            </a:pPr>
            <a:r>
              <a:rPr lang="en-US" sz="1400" dirty="0" smtClean="0">
                <a:solidFill>
                  <a:schemeClr val="tx2">
                    <a:lumMod val="10000"/>
                  </a:schemeClr>
                </a:solidFill>
              </a:rPr>
              <a:t>Interdiction aftermath</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p</a:t>
            </a:r>
            <a:r>
              <a:rPr lang="en-US" sz="1200" dirty="0" smtClean="0">
                <a:solidFill>
                  <a:schemeClr val="tx2">
                    <a:lumMod val="10000"/>
                  </a:schemeClr>
                </a:solidFill>
                <a:latin typeface="Segoe UI" panose="020B0502040204020203" pitchFamily="34" charset="0"/>
                <a:cs typeface="Segoe UI" panose="020B0502040204020203" pitchFamily="34" charset="0"/>
              </a:rPr>
              <a:t>ower grid</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fuel system</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water system</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hospitals</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food system</a:t>
            </a:r>
            <a:endParaRPr lang="en-US" sz="1200" dirty="0">
              <a:solidFill>
                <a:schemeClr val="tx2">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solidFill>
                  <a:schemeClr val="tx2">
                    <a:lumMod val="10000"/>
                  </a:schemeClr>
                </a:solidFill>
              </a:rPr>
              <a:t>Impact on population</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0% access to water</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0% access to healthcare</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0% access to food</a:t>
            </a:r>
            <a:endParaRPr lang="en-US" sz="1200" dirty="0">
              <a:solidFill>
                <a:schemeClr val="tx2">
                  <a:lumMod val="10000"/>
                </a:schemeClr>
              </a:solidFill>
              <a:latin typeface="Segoe UI" panose="020B0502040204020203" pitchFamily="34" charset="0"/>
              <a:cs typeface="Segoe UI" panose="020B0502040204020203" pitchFamily="34" charset="0"/>
            </a:endParaRPr>
          </a:p>
        </p:txBody>
      </p:sp>
      <p:sp>
        <p:nvSpPr>
          <p:cNvPr id="9" name="Oval 8"/>
          <p:cNvSpPr/>
          <p:nvPr/>
        </p:nvSpPr>
        <p:spPr bwMode="auto">
          <a:xfrm>
            <a:off x="4719320" y="4239895"/>
            <a:ext cx="274320" cy="27432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1" name="Oval 10"/>
          <p:cNvSpPr/>
          <p:nvPr/>
        </p:nvSpPr>
        <p:spPr bwMode="auto">
          <a:xfrm>
            <a:off x="3972560" y="4752975"/>
            <a:ext cx="274320" cy="27432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2" name="Oval 11"/>
          <p:cNvSpPr/>
          <p:nvPr/>
        </p:nvSpPr>
        <p:spPr bwMode="auto">
          <a:xfrm>
            <a:off x="6049010" y="2576550"/>
            <a:ext cx="274320" cy="27432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8387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autoRev="1" fill="hold" grpId="0" nodeType="clickEffect">
                                  <p:stCondLst>
                                    <p:cond delay="0"/>
                                  </p:stCondLst>
                                  <p:childTnLst>
                                    <p:animScale>
                                      <p:cBhvr>
                                        <p:cTn id="6" dur="1000" fill="hold"/>
                                        <p:tgtEl>
                                          <p:spTgt spid="9"/>
                                        </p:tgtEl>
                                      </p:cBhvr>
                                      <p:by x="150000" y="150000"/>
                                    </p:animScale>
                                  </p:childTnLst>
                                </p:cTn>
                              </p:par>
                              <p:par>
                                <p:cTn id="7" presetID="6" presetClass="emph" presetSubtype="0" repeatCount="3000" autoRev="1" fill="hold" grpId="0" nodeType="withEffect">
                                  <p:stCondLst>
                                    <p:cond delay="0"/>
                                  </p:stCondLst>
                                  <p:childTnLst>
                                    <p:animScale>
                                      <p:cBhvr>
                                        <p:cTn id="8" dur="1000" fill="hold"/>
                                        <p:tgtEl>
                                          <p:spTgt spid="11"/>
                                        </p:tgtEl>
                                      </p:cBhvr>
                                      <p:by x="150000" y="150000"/>
                                    </p:animScale>
                                  </p:childTnLst>
                                </p:cTn>
                              </p:par>
                              <p:par>
                                <p:cTn id="9" presetID="6" presetClass="emph" presetSubtype="0" repeatCount="3000" autoRev="1" fill="hold" grpId="0" nodeType="withEffect">
                                  <p:stCondLst>
                                    <p:cond delay="0"/>
                                  </p:stCondLst>
                                  <p:childTnLst>
                                    <p:animScale>
                                      <p:cBhvr>
                                        <p:cTn id="10" dur="1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75" t="11365" r="3137" b="4545"/>
          <a:stretch/>
        </p:blipFill>
        <p:spPr>
          <a:xfrm>
            <a:off x="2612712" y="1531182"/>
            <a:ext cx="6392249" cy="4405236"/>
          </a:xfrm>
          <a:prstGeom prst="rect">
            <a:avLst/>
          </a:prstGeom>
          <a:noFill/>
          <a:ln>
            <a:noFill/>
          </a:ln>
        </p:spPr>
      </p:pic>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25</a:t>
            </a:fld>
            <a:endParaRPr lang="en-US" altLang="en-US" dirty="0">
              <a:solidFill>
                <a:sysClr val="windowText" lastClr="000000"/>
              </a:solidFill>
            </a:endParaRPr>
          </a:p>
        </p:txBody>
      </p:sp>
      <p:sp>
        <p:nvSpPr>
          <p:cNvPr id="6" name="Rectangle 3"/>
          <p:cNvSpPr>
            <a:spLocks noGrp="1" noChangeArrowheads="1"/>
          </p:cNvSpPr>
          <p:nvPr>
            <p:ph idx="1"/>
          </p:nvPr>
        </p:nvSpPr>
        <p:spPr>
          <a:xfrm>
            <a:off x="325392" y="961764"/>
            <a:ext cx="8378770" cy="473498"/>
          </a:xfrm>
        </p:spPr>
        <p:txBody>
          <a:bodyPr/>
          <a:lstStyle/>
          <a:p>
            <a:pPr marL="0" indent="0">
              <a:buNone/>
            </a:pPr>
            <a:r>
              <a:rPr lang="en-US" altLang="en-US" sz="1600" dirty="0" smtClean="0">
                <a:latin typeface="Segoe UI Semibold" panose="020B0702040204020203" pitchFamily="34" charset="0"/>
                <a:cs typeface="Segoe UI Semibold" panose="020B0702040204020203" pitchFamily="34" charset="0"/>
              </a:rPr>
              <a:t>Scenario 2: high budget</a:t>
            </a:r>
            <a:endParaRPr lang="en-US" altLang="en-US" sz="1600" dirty="0">
              <a:latin typeface="Segoe UI Semibold" panose="020B0702040204020203" pitchFamily="34" charset="0"/>
              <a:cs typeface="Segoe UI Semibold" panose="020B0702040204020203" pitchFamily="34" charset="0"/>
            </a:endParaRPr>
          </a:p>
        </p:txBody>
      </p:sp>
      <p:sp>
        <p:nvSpPr>
          <p:cNvPr id="4" name="Rectangle 3"/>
          <p:cNvSpPr/>
          <p:nvPr/>
        </p:nvSpPr>
        <p:spPr>
          <a:xfrm>
            <a:off x="137211" y="1738739"/>
            <a:ext cx="2629137" cy="2843855"/>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chemeClr val="tx2">
                    <a:lumMod val="10000"/>
                  </a:schemeClr>
                </a:solidFill>
              </a:rPr>
              <a:t>Restoration decision</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power transmission</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fuel depot</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3 food processing factories </a:t>
            </a:r>
          </a:p>
          <a:p>
            <a:pPr marL="285750" indent="-285750">
              <a:buFont typeface="Arial" panose="020B0604020202020204" pitchFamily="34" charset="0"/>
              <a:buChar char="•"/>
            </a:pPr>
            <a:r>
              <a:rPr lang="en-US" sz="1400" dirty="0" smtClean="0">
                <a:solidFill>
                  <a:schemeClr val="tx2">
                    <a:lumMod val="10000"/>
                  </a:schemeClr>
                </a:solidFill>
              </a:rPr>
              <a:t>Restoration effectiveness</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all system back to functioning</a:t>
            </a:r>
            <a:endParaRPr lang="en-US" sz="1200" dirty="0">
              <a:solidFill>
                <a:schemeClr val="tx2">
                  <a:lumMod val="1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smtClean="0">
                <a:solidFill>
                  <a:schemeClr val="tx2">
                    <a:lumMod val="10000"/>
                  </a:schemeClr>
                </a:solidFill>
              </a:rPr>
              <a:t>Impact on population</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100% access to water</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100% access to healthcare</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100% access to food</a:t>
            </a:r>
            <a:endParaRPr lang="en-US" sz="1200" dirty="0">
              <a:solidFill>
                <a:schemeClr val="tx2">
                  <a:lumMod val="10000"/>
                </a:schemeClr>
              </a:solidFill>
              <a:latin typeface="Segoe UI" panose="020B0502040204020203" pitchFamily="34" charset="0"/>
              <a:cs typeface="Segoe UI" panose="020B0502040204020203" pitchFamily="34" charset="0"/>
            </a:endParaRPr>
          </a:p>
        </p:txBody>
      </p:sp>
      <p:sp>
        <p:nvSpPr>
          <p:cNvPr id="5" name="Oval 4"/>
          <p:cNvSpPr/>
          <p:nvPr/>
        </p:nvSpPr>
        <p:spPr bwMode="auto">
          <a:xfrm>
            <a:off x="3973684" y="4750113"/>
            <a:ext cx="274320" cy="274320"/>
          </a:xfrm>
          <a:prstGeom prst="ellipse">
            <a:avLst/>
          </a:prstGeom>
          <a:noFill/>
          <a:ln w="571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Oval 8"/>
          <p:cNvSpPr/>
          <p:nvPr/>
        </p:nvSpPr>
        <p:spPr bwMode="auto">
          <a:xfrm>
            <a:off x="4730938" y="4223383"/>
            <a:ext cx="274320" cy="274320"/>
          </a:xfrm>
          <a:prstGeom prst="ellipse">
            <a:avLst/>
          </a:prstGeom>
          <a:noFill/>
          <a:ln w="571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0" name="Oval 9"/>
          <p:cNvSpPr/>
          <p:nvPr/>
        </p:nvSpPr>
        <p:spPr bwMode="auto">
          <a:xfrm>
            <a:off x="6054913" y="2588199"/>
            <a:ext cx="274320" cy="274320"/>
          </a:xfrm>
          <a:prstGeom prst="ellipse">
            <a:avLst/>
          </a:prstGeom>
          <a:noFill/>
          <a:ln w="571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146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27" presetClass="emph" presetSubtype="0" fill="remove" grpId="0" nodeType="afterEffect">
                                  <p:stCondLst>
                                    <p:cond delay="0"/>
                                  </p:stCondLst>
                                  <p:childTnLst>
                                    <p:animClr clrSpc="rgb" dir="cw">
                                      <p:cBhvr override="childStyle">
                                        <p:cTn id="11" dur="1000" autoRev="1" fill="remove"/>
                                        <p:tgtEl>
                                          <p:spTgt spid="5"/>
                                        </p:tgtEl>
                                        <p:attrNameLst>
                                          <p:attrName>style.color</p:attrName>
                                        </p:attrNameLst>
                                      </p:cBhvr>
                                      <p:to>
                                        <a:schemeClr val="bg1"/>
                                      </p:to>
                                    </p:animClr>
                                    <p:animClr clrSpc="rgb" dir="cw">
                                      <p:cBhvr>
                                        <p:cTn id="12" dur="1000" autoRev="1" fill="remove"/>
                                        <p:tgtEl>
                                          <p:spTgt spid="5"/>
                                        </p:tgtEl>
                                        <p:attrNameLst>
                                          <p:attrName>fillcolor</p:attrName>
                                        </p:attrNameLst>
                                      </p:cBhvr>
                                      <p:to>
                                        <a:schemeClr val="bg1"/>
                                      </p:to>
                                    </p:animClr>
                                    <p:set>
                                      <p:cBhvr>
                                        <p:cTn id="13" dur="1000" autoRev="1" fill="remove"/>
                                        <p:tgtEl>
                                          <p:spTgt spid="5"/>
                                        </p:tgtEl>
                                        <p:attrNameLst>
                                          <p:attrName>fill.type</p:attrName>
                                        </p:attrNameLst>
                                      </p:cBhvr>
                                      <p:to>
                                        <p:strVal val="solid"/>
                                      </p:to>
                                    </p:set>
                                    <p:set>
                                      <p:cBhvr>
                                        <p:cTn id="14" dur="1000" autoRev="1" fill="remove"/>
                                        <p:tgtEl>
                                          <p:spTgt spid="5"/>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1000" autoRev="1" fill="remove"/>
                                        <p:tgtEl>
                                          <p:spTgt spid="9"/>
                                        </p:tgtEl>
                                        <p:attrNameLst>
                                          <p:attrName>style.color</p:attrName>
                                        </p:attrNameLst>
                                      </p:cBhvr>
                                      <p:to>
                                        <a:schemeClr val="bg1"/>
                                      </p:to>
                                    </p:animClr>
                                    <p:animClr clrSpc="rgb" dir="cw">
                                      <p:cBhvr>
                                        <p:cTn id="17" dur="1000" autoRev="1" fill="remove"/>
                                        <p:tgtEl>
                                          <p:spTgt spid="9"/>
                                        </p:tgtEl>
                                        <p:attrNameLst>
                                          <p:attrName>fillcolor</p:attrName>
                                        </p:attrNameLst>
                                      </p:cBhvr>
                                      <p:to>
                                        <a:schemeClr val="bg1"/>
                                      </p:to>
                                    </p:animClr>
                                    <p:set>
                                      <p:cBhvr>
                                        <p:cTn id="18" dur="1000" autoRev="1" fill="remove"/>
                                        <p:tgtEl>
                                          <p:spTgt spid="9"/>
                                        </p:tgtEl>
                                        <p:attrNameLst>
                                          <p:attrName>fill.type</p:attrName>
                                        </p:attrNameLst>
                                      </p:cBhvr>
                                      <p:to>
                                        <p:strVal val="solid"/>
                                      </p:to>
                                    </p:set>
                                    <p:set>
                                      <p:cBhvr>
                                        <p:cTn id="19" dur="1000" autoRev="1" fill="remove"/>
                                        <p:tgtEl>
                                          <p:spTgt spid="9"/>
                                        </p:tgtEl>
                                        <p:attrNameLst>
                                          <p:attrName>fill.on</p:attrName>
                                        </p:attrNameLst>
                                      </p:cBhvr>
                                      <p:to>
                                        <p:strVal val="true"/>
                                      </p:to>
                                    </p:set>
                                  </p:childTnLst>
                                </p:cTn>
                              </p:par>
                              <p:par>
                                <p:cTn id="20" presetID="1"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27" presetClass="emph" presetSubtype="0" fill="remove" grpId="0" nodeType="withEffect">
                                  <p:stCondLst>
                                    <p:cond delay="0"/>
                                  </p:stCondLst>
                                  <p:childTnLst>
                                    <p:animClr clrSpc="rgb" dir="cw">
                                      <p:cBhvr override="childStyle">
                                        <p:cTn id="23" dur="1000" autoRev="1" fill="remove"/>
                                        <p:tgtEl>
                                          <p:spTgt spid="10"/>
                                        </p:tgtEl>
                                        <p:attrNameLst>
                                          <p:attrName>style.color</p:attrName>
                                        </p:attrNameLst>
                                      </p:cBhvr>
                                      <p:to>
                                        <a:schemeClr val="bg1"/>
                                      </p:to>
                                    </p:animClr>
                                    <p:animClr clrSpc="rgb" dir="cw">
                                      <p:cBhvr>
                                        <p:cTn id="24" dur="1000" autoRev="1" fill="remove"/>
                                        <p:tgtEl>
                                          <p:spTgt spid="10"/>
                                        </p:tgtEl>
                                        <p:attrNameLst>
                                          <p:attrName>fillcolor</p:attrName>
                                        </p:attrNameLst>
                                      </p:cBhvr>
                                      <p:to>
                                        <a:schemeClr val="bg1"/>
                                      </p:to>
                                    </p:animClr>
                                    <p:set>
                                      <p:cBhvr>
                                        <p:cTn id="25" dur="1000" autoRev="1" fill="remove"/>
                                        <p:tgtEl>
                                          <p:spTgt spid="10"/>
                                        </p:tgtEl>
                                        <p:attrNameLst>
                                          <p:attrName>fill.type</p:attrName>
                                        </p:attrNameLst>
                                      </p:cBhvr>
                                      <p:to>
                                        <p:strVal val="solid"/>
                                      </p:to>
                                    </p:set>
                                    <p:set>
                                      <p:cBhvr>
                                        <p:cTn id="26" dur="100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75" t="11365" r="3137" b="4545"/>
          <a:stretch/>
        </p:blipFill>
        <p:spPr>
          <a:xfrm>
            <a:off x="2612712" y="1531182"/>
            <a:ext cx="6392249" cy="4405236"/>
          </a:xfrm>
          <a:prstGeom prst="rect">
            <a:avLst/>
          </a:prstGeom>
          <a:noFill/>
          <a:ln>
            <a:noFill/>
          </a:ln>
        </p:spPr>
      </p:pic>
      <p:sp>
        <p:nvSpPr>
          <p:cNvPr id="5122" name="Rectangle 2"/>
          <p:cNvSpPr>
            <a:spLocks noGrp="1" noChangeArrowheads="1"/>
          </p:cNvSpPr>
          <p:nvPr>
            <p:ph type="title"/>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Case Study</a:t>
            </a:r>
          </a:p>
        </p:txBody>
      </p:sp>
      <p:sp>
        <p:nvSpPr>
          <p:cNvPr id="2" name="Rectangle 2"/>
          <p:cNvSpPr>
            <a:spLocks noChangeArrowheads="1"/>
          </p:cNvSpPr>
          <p:nvPr/>
        </p:nvSpPr>
        <p:spPr bwMode="auto">
          <a:xfrm>
            <a:off x="823783" y="1812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40DC6A77-D613-4E41-B325-681F07F3C406}" type="slidenum">
              <a:rPr lang="en-US" altLang="en-US" smtClean="0">
                <a:solidFill>
                  <a:sysClr val="windowText" lastClr="000000"/>
                </a:solidFill>
              </a:rPr>
              <a:pPr/>
              <a:t>26</a:t>
            </a:fld>
            <a:endParaRPr lang="en-US" altLang="en-US" dirty="0">
              <a:solidFill>
                <a:sysClr val="windowText" lastClr="000000"/>
              </a:solidFill>
            </a:endParaRPr>
          </a:p>
        </p:txBody>
      </p:sp>
      <p:sp>
        <p:nvSpPr>
          <p:cNvPr id="6" name="Rectangle 3"/>
          <p:cNvSpPr>
            <a:spLocks noGrp="1" noChangeArrowheads="1"/>
          </p:cNvSpPr>
          <p:nvPr>
            <p:ph idx="1"/>
          </p:nvPr>
        </p:nvSpPr>
        <p:spPr>
          <a:xfrm>
            <a:off x="325392" y="961764"/>
            <a:ext cx="8378770" cy="473498"/>
          </a:xfrm>
        </p:spPr>
        <p:txBody>
          <a:bodyPr/>
          <a:lstStyle/>
          <a:p>
            <a:pPr marL="0" indent="0">
              <a:buNone/>
            </a:pPr>
            <a:r>
              <a:rPr lang="en-US" altLang="en-US" sz="1600" dirty="0" smtClean="0">
                <a:latin typeface="Segoe UI Semibold" panose="020B0702040204020203" pitchFamily="34" charset="0"/>
                <a:cs typeface="Segoe UI Semibold" panose="020B0702040204020203" pitchFamily="34" charset="0"/>
              </a:rPr>
              <a:t>Scenario 3: moderate budget, no final state constraint and only consider first stage objective (terrorist attack)</a:t>
            </a:r>
            <a:endParaRPr lang="en-US" altLang="en-US" sz="1600" dirty="0">
              <a:latin typeface="Segoe UI Semibold" panose="020B0702040204020203" pitchFamily="34" charset="0"/>
              <a:cs typeface="Segoe UI Semibold" panose="020B0702040204020203" pitchFamily="34" charset="0"/>
            </a:endParaRPr>
          </a:p>
        </p:txBody>
      </p:sp>
      <p:sp>
        <p:nvSpPr>
          <p:cNvPr id="4" name="Rectangle 3"/>
          <p:cNvSpPr/>
          <p:nvPr/>
        </p:nvSpPr>
        <p:spPr>
          <a:xfrm>
            <a:off x="137211" y="1738739"/>
            <a:ext cx="2629137" cy="3360920"/>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chemeClr val="tx2">
                    <a:lumMod val="10000"/>
                  </a:schemeClr>
                </a:solidFill>
              </a:rPr>
              <a:t>Interdiction decision</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power </a:t>
            </a:r>
            <a:r>
              <a:rPr lang="en-US" sz="1200" dirty="0" smtClean="0">
                <a:solidFill>
                  <a:schemeClr val="tx2">
                    <a:lumMod val="10000"/>
                  </a:schemeClr>
                </a:solidFill>
                <a:latin typeface="Segoe UI" panose="020B0502040204020203" pitchFamily="34" charset="0"/>
                <a:cs typeface="Segoe UI" panose="020B0502040204020203" pitchFamily="34" charset="0"/>
              </a:rPr>
              <a:t>transmission</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fuel depot</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2 </a:t>
            </a:r>
            <a:r>
              <a:rPr lang="en-US" sz="1200" dirty="0">
                <a:solidFill>
                  <a:schemeClr val="tx2">
                    <a:lumMod val="10000"/>
                  </a:schemeClr>
                </a:solidFill>
                <a:latin typeface="Segoe UI" panose="020B0502040204020203" pitchFamily="34" charset="0"/>
                <a:cs typeface="Segoe UI" panose="020B0502040204020203" pitchFamily="34" charset="0"/>
              </a:rPr>
              <a:t>food processing factories</a:t>
            </a:r>
          </a:p>
          <a:p>
            <a:pPr marL="285750" indent="-285750">
              <a:buFont typeface="Arial" panose="020B0604020202020204" pitchFamily="34" charset="0"/>
              <a:buChar char="•"/>
            </a:pPr>
            <a:r>
              <a:rPr lang="en-US" sz="1400" dirty="0" smtClean="0">
                <a:solidFill>
                  <a:schemeClr val="tx2">
                    <a:lumMod val="10000"/>
                  </a:schemeClr>
                </a:solidFill>
              </a:rPr>
              <a:t>Interdiction aftermath</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power grid</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fuel system</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water system</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hospitals</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food system</a:t>
            </a:r>
          </a:p>
          <a:p>
            <a:pPr marL="285750" indent="-285750">
              <a:buFont typeface="Arial" panose="020B0604020202020204" pitchFamily="34" charset="0"/>
              <a:buChar char="•"/>
            </a:pPr>
            <a:r>
              <a:rPr lang="en-US" sz="1400" dirty="0" smtClean="0">
                <a:solidFill>
                  <a:schemeClr val="tx2">
                    <a:lumMod val="10000"/>
                  </a:schemeClr>
                </a:solidFill>
              </a:rPr>
              <a:t>Impact on population</a:t>
            </a:r>
            <a:endParaRPr lang="en-US" sz="1400" dirty="0">
              <a:solidFill>
                <a:schemeClr val="tx2">
                  <a:lumMod val="10000"/>
                </a:schemeClr>
              </a:solidFill>
            </a:endParaRP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0% access to water</a:t>
            </a:r>
          </a:p>
          <a:p>
            <a:pPr marL="742950" lvl="1" indent="-285750" fontAlgn="base">
              <a:spcBef>
                <a:spcPct val="20000"/>
              </a:spcBef>
              <a:spcAft>
                <a:spcPct val="0"/>
              </a:spcAft>
              <a:buChar char="–"/>
            </a:pPr>
            <a:r>
              <a:rPr lang="en-US" sz="1200" dirty="0" smtClean="0">
                <a:solidFill>
                  <a:schemeClr val="tx2">
                    <a:lumMod val="10000"/>
                  </a:schemeClr>
                </a:solidFill>
                <a:latin typeface="Segoe UI" panose="020B0502040204020203" pitchFamily="34" charset="0"/>
                <a:cs typeface="Segoe UI" panose="020B0502040204020203" pitchFamily="34" charset="0"/>
              </a:rPr>
              <a:t>0% access to healthcare</a:t>
            </a:r>
          </a:p>
          <a:p>
            <a:pPr marL="742950" lvl="1" indent="-285750" fontAlgn="base">
              <a:spcBef>
                <a:spcPct val="20000"/>
              </a:spcBef>
              <a:spcAft>
                <a:spcPct val="0"/>
              </a:spcAft>
              <a:buChar char="–"/>
            </a:pPr>
            <a:r>
              <a:rPr lang="en-US" sz="1200" dirty="0">
                <a:solidFill>
                  <a:schemeClr val="tx2">
                    <a:lumMod val="10000"/>
                  </a:schemeClr>
                </a:solidFill>
                <a:latin typeface="Segoe UI" panose="020B0502040204020203" pitchFamily="34" charset="0"/>
                <a:cs typeface="Segoe UI" panose="020B0502040204020203" pitchFamily="34" charset="0"/>
              </a:rPr>
              <a:t>5</a:t>
            </a:r>
            <a:r>
              <a:rPr lang="en-US" sz="1200" dirty="0" smtClean="0">
                <a:solidFill>
                  <a:schemeClr val="tx2">
                    <a:lumMod val="10000"/>
                  </a:schemeClr>
                </a:solidFill>
                <a:latin typeface="Segoe UI" panose="020B0502040204020203" pitchFamily="34" charset="0"/>
                <a:cs typeface="Segoe UI" panose="020B0502040204020203" pitchFamily="34" charset="0"/>
              </a:rPr>
              <a:t>% access to food</a:t>
            </a:r>
            <a:endParaRPr lang="en-US" sz="1200" dirty="0">
              <a:solidFill>
                <a:schemeClr val="tx2">
                  <a:lumMod val="10000"/>
                </a:schemeClr>
              </a:solidFill>
              <a:latin typeface="Segoe UI" panose="020B0502040204020203" pitchFamily="34" charset="0"/>
              <a:cs typeface="Segoe UI" panose="020B0502040204020203" pitchFamily="34" charset="0"/>
            </a:endParaRPr>
          </a:p>
        </p:txBody>
      </p:sp>
      <p:sp>
        <p:nvSpPr>
          <p:cNvPr id="9" name="Oval 8"/>
          <p:cNvSpPr/>
          <p:nvPr/>
        </p:nvSpPr>
        <p:spPr bwMode="auto">
          <a:xfrm>
            <a:off x="4719320" y="4239895"/>
            <a:ext cx="274320" cy="27432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1" name="Oval 10"/>
          <p:cNvSpPr/>
          <p:nvPr/>
        </p:nvSpPr>
        <p:spPr bwMode="auto">
          <a:xfrm>
            <a:off x="3972560" y="4752975"/>
            <a:ext cx="274320" cy="27432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2" name="Oval 11"/>
          <p:cNvSpPr/>
          <p:nvPr/>
        </p:nvSpPr>
        <p:spPr bwMode="auto">
          <a:xfrm>
            <a:off x="6049010" y="2576550"/>
            <a:ext cx="274320" cy="27432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5756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autoRev="1" fill="hold" grpId="0" nodeType="clickEffect">
                                  <p:stCondLst>
                                    <p:cond delay="0"/>
                                  </p:stCondLst>
                                  <p:childTnLst>
                                    <p:animScale>
                                      <p:cBhvr>
                                        <p:cTn id="6" dur="1000" fill="hold"/>
                                        <p:tgtEl>
                                          <p:spTgt spid="9"/>
                                        </p:tgtEl>
                                      </p:cBhvr>
                                      <p:by x="150000" y="150000"/>
                                    </p:animScale>
                                  </p:childTnLst>
                                </p:cTn>
                              </p:par>
                              <p:par>
                                <p:cTn id="7" presetID="6" presetClass="emph" presetSubtype="0" repeatCount="3000" autoRev="1" fill="hold" grpId="0" nodeType="withEffect">
                                  <p:stCondLst>
                                    <p:cond delay="0"/>
                                  </p:stCondLst>
                                  <p:childTnLst>
                                    <p:animScale>
                                      <p:cBhvr>
                                        <p:cTn id="8" dur="1000" fill="hold"/>
                                        <p:tgtEl>
                                          <p:spTgt spid="11"/>
                                        </p:tgtEl>
                                      </p:cBhvr>
                                      <p:by x="150000" y="150000"/>
                                    </p:animScale>
                                  </p:childTnLst>
                                </p:cTn>
                              </p:par>
                              <p:par>
                                <p:cTn id="9" presetID="6" presetClass="emph" presetSubtype="0" repeatCount="3000" autoRev="1" fill="hold" grpId="0" nodeType="withEffect">
                                  <p:stCondLst>
                                    <p:cond delay="0"/>
                                  </p:stCondLst>
                                  <p:childTnLst>
                                    <p:animScale>
                                      <p:cBhvr>
                                        <p:cTn id="10" dur="1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0" tIns="0" rIns="0" bIns="0" anchor="ctr"/>
          <a:lstStyle/>
          <a:p>
            <a:pPr>
              <a:lnSpc>
                <a:spcPct val="90000"/>
              </a:lnSpc>
            </a:pPr>
            <a:r>
              <a:rPr lang="en-US" altLang="en-US" dirty="0" smtClean="0">
                <a:solidFill>
                  <a:srgbClr val="777777"/>
                </a:solidFill>
                <a:latin typeface="Segoe UI Semibold" panose="020B0702040204020203" pitchFamily="34" charset="0"/>
                <a:cs typeface="Segoe UI Semibold" panose="020B0702040204020203" pitchFamily="34" charset="0"/>
              </a:rPr>
              <a:t>Conclusion and Future Work</a:t>
            </a:r>
            <a:endParaRPr lang="en-US" altLang="en-US" dirty="0">
              <a:solidFill>
                <a:srgbClr val="777777"/>
              </a:solidFill>
              <a:latin typeface="Segoe UI Semibold" panose="020B0702040204020203" pitchFamily="34" charset="0"/>
              <a:cs typeface="Segoe UI Semibold" panose="020B0702040204020203" pitchFamily="34" charset="0"/>
            </a:endParaRPr>
          </a:p>
        </p:txBody>
      </p:sp>
      <p:sp>
        <p:nvSpPr>
          <p:cNvPr id="20" name="Content Placeholder 19"/>
          <p:cNvSpPr>
            <a:spLocks noGrp="1"/>
          </p:cNvSpPr>
          <p:nvPr>
            <p:ph idx="1"/>
          </p:nvPr>
        </p:nvSpPr>
        <p:spPr>
          <a:xfrm>
            <a:off x="685800" y="864524"/>
            <a:ext cx="7772400" cy="4378595"/>
          </a:xfrm>
        </p:spPr>
        <p:txBody>
          <a:bodyPr/>
          <a:lstStyle/>
          <a:p>
            <a:pPr marL="342900" lvl="1" indent="-342900">
              <a:buChar char="•"/>
            </a:pPr>
            <a:r>
              <a:rPr lang="en-US" dirty="0">
                <a:latin typeface="Segoe UI" panose="020B0502040204020203" pitchFamily="34" charset="0"/>
                <a:cs typeface="Segoe UI" panose="020B0502040204020203" pitchFamily="34" charset="0"/>
              </a:rPr>
              <a:t>This study investigates the problem where a military force needs to help rebuild the damaged infrastructure system after its interdiction</a:t>
            </a:r>
          </a:p>
          <a:p>
            <a:pPr marL="342900" lvl="1" indent="-342900">
              <a:buChar char="•"/>
            </a:pPr>
            <a:r>
              <a:rPr lang="en-US" dirty="0">
                <a:latin typeface="Segoe UI" panose="020B0502040204020203" pitchFamily="34" charset="0"/>
                <a:cs typeface="Segoe UI" panose="020B0502040204020203" pitchFamily="34" charset="0"/>
              </a:rPr>
              <a:t>The problem is modeled as a two-stage optimization, solved using GA</a:t>
            </a:r>
          </a:p>
          <a:p>
            <a:pPr marL="342900" lvl="1" indent="-342900">
              <a:buChar char="•"/>
            </a:pPr>
            <a:r>
              <a:rPr lang="en-US" dirty="0">
                <a:latin typeface="Segoe UI" panose="020B0502040204020203" pitchFamily="34" charset="0"/>
                <a:cs typeface="Segoe UI" panose="020B0502040204020203" pitchFamily="34" charset="0"/>
              </a:rPr>
              <a:t>Interdiction/restoration actions are evaluated using an infrastructure interdependency model, solved in an embedded cutting plane algorithm</a:t>
            </a:r>
          </a:p>
          <a:p>
            <a:pPr marL="342900" lvl="1" indent="-342900">
              <a:buChar char="•"/>
            </a:pPr>
            <a:r>
              <a:rPr lang="en-US" dirty="0">
                <a:latin typeface="Segoe UI" panose="020B0502040204020203" pitchFamily="34" charset="0"/>
                <a:cs typeface="Segoe UI" panose="020B0502040204020203" pitchFamily="34" charset="0"/>
              </a:rPr>
              <a:t>Case study on theoretical war-game scenarios reveals interesting results</a:t>
            </a:r>
          </a:p>
        </p:txBody>
      </p:sp>
      <p:sp>
        <p:nvSpPr>
          <p:cNvPr id="2" name="Slide Number Placeholder 1"/>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27</a:t>
            </a:fld>
            <a:endParaRPr lang="en-US" altLang="en-US" dirty="0">
              <a:solidFill>
                <a:sysClr val="windowText" lastClr="000000"/>
              </a:solidFill>
            </a:endParaRPr>
          </a:p>
        </p:txBody>
      </p:sp>
    </p:spTree>
    <p:extLst>
      <p:ext uri="{BB962C8B-B14F-4D97-AF65-F5344CB8AC3E}">
        <p14:creationId xmlns:p14="http://schemas.microsoft.com/office/powerpoint/2010/main" val="631881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0" tIns="0" rIns="0" bIns="0" anchor="ctr"/>
          <a:lstStyle/>
          <a:p>
            <a:pPr>
              <a:lnSpc>
                <a:spcPct val="90000"/>
              </a:lnSpc>
            </a:pPr>
            <a:r>
              <a:rPr lang="en-US" altLang="en-US" dirty="0">
                <a:solidFill>
                  <a:srgbClr val="777777"/>
                </a:solidFill>
                <a:latin typeface="Segoe UI Semibold" panose="020B0702040204020203" pitchFamily="34" charset="0"/>
                <a:cs typeface="Segoe UI Semibold" panose="020B0702040204020203" pitchFamily="34" charset="0"/>
              </a:rPr>
              <a:t>Thank you!</a:t>
            </a:r>
          </a:p>
        </p:txBody>
      </p:sp>
      <p:sp>
        <p:nvSpPr>
          <p:cNvPr id="2" name="Slide Number Placeholder 1"/>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28</a:t>
            </a:fld>
            <a:endParaRPr lang="en-US" altLang="en-US" dirty="0">
              <a:solidFill>
                <a:sysClr val="windowText" lastClr="000000"/>
              </a:solidFill>
            </a:endParaRPr>
          </a:p>
        </p:txBody>
      </p:sp>
    </p:spTree>
    <p:extLst>
      <p:ext uri="{BB962C8B-B14F-4D97-AF65-F5344CB8AC3E}">
        <p14:creationId xmlns:p14="http://schemas.microsoft.com/office/powerpoint/2010/main" val="355947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Semibold" panose="020B0702040204020203" pitchFamily="34" charset="0"/>
                <a:cs typeface="Segoe UI Semibold" panose="020B0702040204020203" pitchFamily="34" charset="0"/>
              </a:rPr>
              <a:t>Military Doctrine</a:t>
            </a:r>
          </a:p>
        </p:txBody>
      </p:sp>
      <p:sp>
        <p:nvSpPr>
          <p:cNvPr id="4" name="Content Placeholder 3"/>
          <p:cNvSpPr>
            <a:spLocks noGrp="1"/>
          </p:cNvSpPr>
          <p:nvPr>
            <p:ph idx="1"/>
          </p:nvPr>
        </p:nvSpPr>
        <p:spPr>
          <a:xfrm>
            <a:off x="390524" y="1636776"/>
            <a:ext cx="8362951" cy="4525963"/>
          </a:xfrm>
          <a:noFill/>
          <a:ln>
            <a:noFill/>
          </a:ln>
        </p:spPr>
        <p:txBody>
          <a:bodyPr>
            <a:normAutofit fontScale="85000" lnSpcReduction="20000"/>
          </a:bodyPr>
          <a:lstStyle/>
          <a:p>
            <a:r>
              <a:rPr lang="en-US" sz="2800" b="1" i="1" dirty="0">
                <a:latin typeface="Segoe UI" panose="020B0502040204020203" pitchFamily="34" charset="0"/>
                <a:cs typeface="Segoe UI" panose="020B0502040204020203" pitchFamily="34" charset="0"/>
              </a:rPr>
              <a:t>Landpower </a:t>
            </a:r>
            <a:r>
              <a:rPr lang="en-US" sz="2800" b="1" dirty="0">
                <a:latin typeface="Segoe UI" panose="020B0502040204020203" pitchFamily="34" charset="0"/>
                <a:cs typeface="Segoe UI" panose="020B0502040204020203" pitchFamily="34" charset="0"/>
              </a:rPr>
              <a:t>is the ability—by threat, force, or occupation—to gain, sustain, and exploit control over land, resources, and people.</a:t>
            </a:r>
          </a:p>
          <a:p>
            <a:r>
              <a:rPr lang="en-US" sz="2800" dirty="0">
                <a:latin typeface="Segoe UI" panose="020B0502040204020203" pitchFamily="34" charset="0"/>
                <a:cs typeface="Segoe UI" panose="020B0502040204020203" pitchFamily="34" charset="0"/>
              </a:rPr>
              <a:t>Landpower includes the ability to—</a:t>
            </a:r>
          </a:p>
          <a:p>
            <a:pPr lvl="1"/>
            <a:r>
              <a:rPr lang="en-US" sz="2400" dirty="0">
                <a:latin typeface="Segoe UI" panose="020B0502040204020203" pitchFamily="34" charset="0"/>
                <a:cs typeface="Segoe UI" panose="020B0502040204020203" pitchFamily="34" charset="0"/>
              </a:rPr>
              <a:t>Impose the Nation’s will on an enemy, by force if necessary.</a:t>
            </a:r>
          </a:p>
          <a:p>
            <a:pPr lvl="1"/>
            <a:r>
              <a:rPr lang="en-US" sz="2400" dirty="0">
                <a:solidFill>
                  <a:srgbClr val="FF0000"/>
                </a:solidFill>
                <a:latin typeface="Segoe UI" panose="020B0502040204020203" pitchFamily="34" charset="0"/>
                <a:cs typeface="Segoe UI" panose="020B0502040204020203" pitchFamily="34" charset="0"/>
              </a:rPr>
              <a:t>Engage to influence, shape, prevent, and deter in an operational environment.</a:t>
            </a:r>
          </a:p>
          <a:p>
            <a:pPr lvl="1"/>
            <a:r>
              <a:rPr lang="en-US" sz="2400" dirty="0">
                <a:solidFill>
                  <a:srgbClr val="FF0000"/>
                </a:solidFill>
                <a:latin typeface="Segoe UI" panose="020B0502040204020203" pitchFamily="34" charset="0"/>
                <a:cs typeface="Segoe UI" panose="020B0502040204020203" pitchFamily="34" charset="0"/>
              </a:rPr>
              <a:t>Establish and maintain a stable environment that sets the conditions for political and economic development.</a:t>
            </a:r>
          </a:p>
          <a:p>
            <a:pPr lvl="1"/>
            <a:r>
              <a:rPr lang="en-US" sz="2400" dirty="0">
                <a:solidFill>
                  <a:srgbClr val="FF0000"/>
                </a:solidFill>
                <a:latin typeface="Segoe UI" panose="020B0502040204020203" pitchFamily="34" charset="0"/>
                <a:cs typeface="Segoe UI" panose="020B0502040204020203" pitchFamily="34" charset="0"/>
              </a:rPr>
              <a:t>Address the consequences of catastrophic events—both natural and man-made—to restore infrastructure and reestablish basic civil services.</a:t>
            </a:r>
          </a:p>
          <a:p>
            <a:pPr lvl="1"/>
            <a:r>
              <a:rPr lang="en-US" sz="2400" dirty="0">
                <a:latin typeface="Segoe UI" panose="020B0502040204020203" pitchFamily="34" charset="0"/>
                <a:cs typeface="Segoe UI" panose="020B0502040204020203" pitchFamily="34" charset="0"/>
              </a:rPr>
              <a:t>Support and provide a base from which joint forces can influence and dominate the air and maritime domains of an operational environment.</a:t>
            </a:r>
            <a:endParaRPr lang="en-US" dirty="0">
              <a:latin typeface="Segoe UI" panose="020B0502040204020203" pitchFamily="34" charset="0"/>
              <a:cs typeface="Segoe UI" panose="020B0502040204020203" pitchFamily="34" charset="0"/>
            </a:endParaRPr>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2718" y="0"/>
            <a:ext cx="1271282" cy="1636776"/>
          </a:xfrm>
          <a:prstGeom prst="rect">
            <a:avLst/>
          </a:prstGeom>
          <a:noFill/>
          <a:ln w="9525">
            <a:noFill/>
            <a:miter lim="800000"/>
            <a:headEnd/>
            <a:tailEnd/>
          </a:ln>
        </p:spPr>
      </p:pic>
      <p:sp>
        <p:nvSpPr>
          <p:cNvPr id="5" name="Slide Number Placeholder 4"/>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3</a:t>
            </a:fld>
            <a:endParaRPr lang="en-US" altLang="en-US" dirty="0">
              <a:solidFill>
                <a:sysClr val="windowText" lastClr="000000"/>
              </a:solidFill>
            </a:endParaRPr>
          </a:p>
        </p:txBody>
      </p:sp>
      <p:sp>
        <p:nvSpPr>
          <p:cNvPr id="6" name="TextBox 5"/>
          <p:cNvSpPr txBox="1"/>
          <p:nvPr/>
        </p:nvSpPr>
        <p:spPr>
          <a:xfrm>
            <a:off x="6342675" y="5748436"/>
            <a:ext cx="2410800" cy="338554"/>
          </a:xfrm>
          <a:prstGeom prst="rect">
            <a:avLst/>
          </a:prstGeom>
          <a:noFill/>
        </p:spPr>
        <p:txBody>
          <a:bodyPr wrap="square" rtlCol="0">
            <a:spAutoFit/>
          </a:bodyPr>
          <a:lstStyle/>
          <a:p>
            <a:r>
              <a:rPr lang="en-US" sz="1600" dirty="0" smtClean="0">
                <a:solidFill>
                  <a:schemeClr val="tx2">
                    <a:lumMod val="10000"/>
                  </a:schemeClr>
                </a:solidFill>
                <a:latin typeface="Segoe UI" panose="020B0502040204020203" pitchFamily="34" charset="0"/>
                <a:cs typeface="Segoe UI" panose="020B0502040204020203" pitchFamily="34" charset="0"/>
              </a:rPr>
              <a:t>(Dr. Steve Hart, USMA)</a:t>
            </a:r>
            <a:endParaRPr lang="en-US" sz="1600" dirty="0">
              <a:solidFill>
                <a:schemeClr val="tx2">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865084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929" y="1452378"/>
            <a:ext cx="4424363" cy="4114800"/>
          </a:xfrm>
          <a:prstGeom prst="rect">
            <a:avLst/>
          </a:prstGeom>
          <a:noFill/>
          <a:ln w="9525">
            <a:noFill/>
            <a:miter lim="800000"/>
            <a:headEnd/>
            <a:tailEnd/>
          </a:ln>
        </p:spPr>
      </p:pic>
      <p:grpSp>
        <p:nvGrpSpPr>
          <p:cNvPr id="3" name="Group 18"/>
          <p:cNvGrpSpPr/>
          <p:nvPr/>
        </p:nvGrpSpPr>
        <p:grpSpPr>
          <a:xfrm>
            <a:off x="1285613" y="1527388"/>
            <a:ext cx="4067175" cy="1267142"/>
            <a:chOff x="0" y="1419225"/>
            <a:chExt cx="5422900" cy="1689523"/>
          </a:xfrm>
        </p:grpSpPr>
        <p:cxnSp>
          <p:nvCxnSpPr>
            <p:cNvPr id="15" name="Straight Arrow Connector 14"/>
            <p:cNvCxnSpPr/>
            <p:nvPr/>
          </p:nvCxnSpPr>
          <p:spPr bwMode="auto">
            <a:xfrm>
              <a:off x="2274888" y="3051175"/>
              <a:ext cx="3148012" cy="142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759" name="TextBox 15"/>
            <p:cNvSpPr txBox="1">
              <a:spLocks noChangeArrowheads="1"/>
            </p:cNvSpPr>
            <p:nvPr/>
          </p:nvSpPr>
          <p:spPr bwMode="auto">
            <a:xfrm>
              <a:off x="3168651" y="2668588"/>
              <a:ext cx="1946275" cy="400109"/>
            </a:xfrm>
            <a:prstGeom prst="rect">
              <a:avLst/>
            </a:prstGeom>
            <a:solidFill>
              <a:schemeClr val="bg1"/>
            </a:solidFill>
            <a:ln w="9525">
              <a:noFill/>
              <a:miter lim="800000"/>
              <a:headEnd/>
              <a:tailEnd/>
            </a:ln>
          </p:spPr>
          <p:txBody>
            <a:bodyPr>
              <a:spAutoFit/>
            </a:bodyPr>
            <a:lstStyle/>
            <a:p>
              <a:pPr algn="ctr"/>
              <a:r>
                <a:rPr lang="en-US" sz="1350" b="1">
                  <a:solidFill>
                    <a:srgbClr val="000000"/>
                  </a:solidFill>
                </a:rPr>
                <a:t>Break it bad</a:t>
              </a:r>
            </a:p>
          </p:txBody>
        </p:sp>
        <p:pic>
          <p:nvPicPr>
            <p:cNvPr id="16" name="Picture 2" descr="http://graphics8.nytimes.com/images/2006/04/25/world/25pipeline.xlarge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419225"/>
              <a:ext cx="2733675" cy="1689523"/>
            </a:xfrm>
            <a:prstGeom prst="rect">
              <a:avLst/>
            </a:prstGeom>
            <a:noFill/>
          </p:spPr>
        </p:pic>
      </p:grpSp>
      <p:grpSp>
        <p:nvGrpSpPr>
          <p:cNvPr id="4" name="Group 18"/>
          <p:cNvGrpSpPr/>
          <p:nvPr/>
        </p:nvGrpSpPr>
        <p:grpSpPr>
          <a:xfrm>
            <a:off x="1345530" y="3477631"/>
            <a:ext cx="5266940" cy="1857375"/>
            <a:chOff x="79889" y="4019550"/>
            <a:chExt cx="7022586" cy="2476500"/>
          </a:xfrm>
        </p:grpSpPr>
        <p:sp>
          <p:nvSpPr>
            <p:cNvPr id="31753" name="TextBox 20"/>
            <p:cNvSpPr txBox="1">
              <a:spLocks noChangeArrowheads="1"/>
            </p:cNvSpPr>
            <p:nvPr/>
          </p:nvSpPr>
          <p:spPr bwMode="auto">
            <a:xfrm>
              <a:off x="4621213" y="5802313"/>
              <a:ext cx="1493837" cy="400109"/>
            </a:xfrm>
            <a:prstGeom prst="rect">
              <a:avLst/>
            </a:prstGeom>
            <a:solidFill>
              <a:schemeClr val="bg1"/>
            </a:solidFill>
            <a:ln w="9525">
              <a:noFill/>
              <a:miter lim="800000"/>
              <a:headEnd/>
              <a:tailEnd/>
            </a:ln>
          </p:spPr>
          <p:txBody>
            <a:bodyPr wrap="square">
              <a:spAutoFit/>
            </a:bodyPr>
            <a:lstStyle/>
            <a:p>
              <a:pPr algn="ctr"/>
              <a:r>
                <a:rPr lang="en-US" sz="1350" b="1" dirty="0">
                  <a:solidFill>
                    <a:srgbClr val="000000"/>
                  </a:solidFill>
                </a:rPr>
                <a:t>Fix it Fast</a:t>
              </a:r>
            </a:p>
          </p:txBody>
        </p:sp>
        <p:grpSp>
          <p:nvGrpSpPr>
            <p:cNvPr id="5" name="Group 20"/>
            <p:cNvGrpSpPr/>
            <p:nvPr/>
          </p:nvGrpSpPr>
          <p:grpSpPr>
            <a:xfrm>
              <a:off x="79889" y="4019550"/>
              <a:ext cx="7022586" cy="2476500"/>
              <a:chOff x="79889" y="4019550"/>
              <a:chExt cx="7022586" cy="2476500"/>
            </a:xfrm>
          </p:grpSpPr>
          <p:sp>
            <p:nvSpPr>
              <p:cNvPr id="20" name="Freeform 19"/>
              <p:cNvSpPr/>
              <p:nvPr/>
            </p:nvSpPr>
            <p:spPr bwMode="auto">
              <a:xfrm>
                <a:off x="2243138" y="4019550"/>
                <a:ext cx="4859337" cy="2168525"/>
              </a:xfrm>
              <a:custGeom>
                <a:avLst/>
                <a:gdLst>
                  <a:gd name="connsiteX0" fmla="*/ 0 w 4859079"/>
                  <a:gd name="connsiteY0" fmla="*/ 2158409 h 2169042"/>
                  <a:gd name="connsiteX1" fmla="*/ 4859079 w 4859079"/>
                  <a:gd name="connsiteY1" fmla="*/ 2169042 h 2169042"/>
                  <a:gd name="connsiteX2" fmla="*/ 4859079 w 4859079"/>
                  <a:gd name="connsiteY2" fmla="*/ 0 h 2169042"/>
                </a:gdLst>
                <a:ahLst/>
                <a:cxnLst>
                  <a:cxn ang="0">
                    <a:pos x="connsiteX0" y="connsiteY0"/>
                  </a:cxn>
                  <a:cxn ang="0">
                    <a:pos x="connsiteX1" y="connsiteY1"/>
                  </a:cxn>
                  <a:cxn ang="0">
                    <a:pos x="connsiteX2" y="connsiteY2"/>
                  </a:cxn>
                </a:cxnLst>
                <a:rect l="l" t="t" r="r" b="b"/>
                <a:pathLst>
                  <a:path w="4859079" h="2169042">
                    <a:moveTo>
                      <a:pt x="0" y="2158409"/>
                    </a:moveTo>
                    <a:lnTo>
                      <a:pt x="4859079" y="2169042"/>
                    </a:lnTo>
                    <a:lnTo>
                      <a:pt x="4859079" y="0"/>
                    </a:lnTo>
                  </a:path>
                </a:pathLst>
              </a:custGeom>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b="1">
                  <a:solidFill>
                    <a:srgbClr val="000000"/>
                  </a:solidFill>
                </a:endParaRPr>
              </a:p>
            </p:txBody>
          </p:sp>
          <p:pic>
            <p:nvPicPr>
              <p:cNvPr id="1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89" y="4838700"/>
                <a:ext cx="2263262" cy="1657350"/>
              </a:xfrm>
              <a:prstGeom prst="rect">
                <a:avLst/>
              </a:prstGeom>
              <a:noFill/>
              <a:ln w="9525">
                <a:noFill/>
                <a:miter lim="800000"/>
                <a:headEnd/>
                <a:tailEnd/>
              </a:ln>
            </p:spPr>
          </p:pic>
        </p:grpSp>
      </p:grpSp>
      <p:grpSp>
        <p:nvGrpSpPr>
          <p:cNvPr id="8" name="Group 7"/>
          <p:cNvGrpSpPr/>
          <p:nvPr/>
        </p:nvGrpSpPr>
        <p:grpSpPr>
          <a:xfrm>
            <a:off x="4584398" y="1952279"/>
            <a:ext cx="967225" cy="1133798"/>
            <a:chOff x="5922380" y="1985748"/>
            <a:chExt cx="1289633" cy="1511730"/>
          </a:xfrm>
        </p:grpSpPr>
        <p:sp>
          <p:nvSpPr>
            <p:cNvPr id="6" name="Right Arrow 5"/>
            <p:cNvSpPr/>
            <p:nvPr/>
          </p:nvSpPr>
          <p:spPr>
            <a:xfrm rot="18586566">
              <a:off x="5476875" y="2693621"/>
              <a:ext cx="1249362" cy="3583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6145213" y="1985748"/>
              <a:ext cx="1066800" cy="400109"/>
            </a:xfrm>
            <a:prstGeom prst="rect">
              <a:avLst/>
            </a:prstGeom>
            <a:solidFill>
              <a:srgbClr val="FF0000"/>
            </a:solidFill>
          </p:spPr>
          <p:txBody>
            <a:bodyPr wrap="square" rtlCol="0">
              <a:spAutoFit/>
            </a:bodyPr>
            <a:lstStyle/>
            <a:p>
              <a:pPr algn="ctr"/>
              <a:r>
                <a:rPr lang="en-US" sz="1350" b="1" dirty="0">
                  <a:solidFill>
                    <a:sysClr val="windowText" lastClr="000000"/>
                  </a:solidFill>
                </a:rPr>
                <a:t>SMART</a:t>
              </a:r>
            </a:p>
          </p:txBody>
        </p:sp>
      </p:grpSp>
      <p:sp>
        <p:nvSpPr>
          <p:cNvPr id="17" name="Title 1"/>
          <p:cNvSpPr>
            <a:spLocks noGrp="1"/>
          </p:cNvSpPr>
          <p:nvPr>
            <p:ph type="title"/>
          </p:nvPr>
        </p:nvSpPr>
        <p:spPr>
          <a:xfrm>
            <a:off x="685800" y="76200"/>
            <a:ext cx="7772400" cy="1143000"/>
          </a:xfrm>
        </p:spPr>
        <p:txBody>
          <a:bodyPr>
            <a:normAutofit/>
          </a:bodyPr>
          <a:lstStyle/>
          <a:p>
            <a:r>
              <a:rPr lang="en-US" sz="3200" dirty="0">
                <a:latin typeface="Segoe UI Semibold" panose="020B0702040204020203" pitchFamily="34" charset="0"/>
                <a:cs typeface="Segoe UI Semibold" panose="020B0702040204020203" pitchFamily="34" charset="0"/>
              </a:rPr>
              <a:t>Military Operation Art</a:t>
            </a:r>
          </a:p>
        </p:txBody>
      </p:sp>
      <p:sp>
        <p:nvSpPr>
          <p:cNvPr id="2" name="Slide Number Placeholder 1"/>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D6B05601-2F88-418C-817F-089FE99344BE}" type="slidenum">
              <a:rPr lang="en-US" altLang="en-US">
                <a:solidFill>
                  <a:sysClr val="windowText" lastClr="000000"/>
                </a:solidFill>
              </a:rPr>
              <a:pPr/>
              <a:t>4</a:t>
            </a:fld>
            <a:endParaRPr lang="en-US" altLang="en-US" dirty="0">
              <a:solidFill>
                <a:sysClr val="windowText" lastClr="000000"/>
              </a:solidFill>
            </a:endParaRPr>
          </a:p>
        </p:txBody>
      </p:sp>
      <p:sp>
        <p:nvSpPr>
          <p:cNvPr id="21" name="TextBox 20"/>
          <p:cNvSpPr txBox="1"/>
          <p:nvPr/>
        </p:nvSpPr>
        <p:spPr>
          <a:xfrm>
            <a:off x="6342675" y="5748436"/>
            <a:ext cx="2410800" cy="338554"/>
          </a:xfrm>
          <a:prstGeom prst="rect">
            <a:avLst/>
          </a:prstGeom>
          <a:noFill/>
        </p:spPr>
        <p:txBody>
          <a:bodyPr wrap="square" rtlCol="0">
            <a:spAutoFit/>
          </a:bodyPr>
          <a:lstStyle/>
          <a:p>
            <a:r>
              <a:rPr lang="en-US" sz="1600" dirty="0" smtClean="0">
                <a:solidFill>
                  <a:schemeClr val="tx2">
                    <a:lumMod val="10000"/>
                  </a:schemeClr>
                </a:solidFill>
                <a:latin typeface="Segoe UI" panose="020B0502040204020203" pitchFamily="34" charset="0"/>
                <a:cs typeface="Segoe UI" panose="020B0502040204020203" pitchFamily="34" charset="0"/>
              </a:rPr>
              <a:t>(Dr. Steve Hart, USMA)</a:t>
            </a:r>
            <a:endParaRPr lang="en-US" sz="1600" dirty="0">
              <a:solidFill>
                <a:schemeClr val="tx2">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104922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3"/>
          <p:cNvSpPr/>
          <p:nvPr/>
        </p:nvSpPr>
        <p:spPr bwMode="auto">
          <a:xfrm>
            <a:off x="6197139" y="3743300"/>
            <a:ext cx="599274" cy="1213160"/>
          </a:xfrm>
          <a:prstGeom prst="round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dirty="0">
                <a:latin typeface="Segoe UI" panose="020B0502040204020203" pitchFamily="34" charset="0"/>
                <a:ea typeface="ＭＳ Ｐゴシック" panose="020B0600070205080204" pitchFamily="34" charset="-128"/>
                <a:cs typeface="Segoe UI" panose="020B0502040204020203" pitchFamily="34" charset="0"/>
              </a:rPr>
              <a:t>Q2</a:t>
            </a:r>
          </a:p>
        </p:txBody>
      </p:sp>
      <p:sp>
        <p:nvSpPr>
          <p:cNvPr id="15" name="Rounded Rectangle 3"/>
          <p:cNvSpPr/>
          <p:nvPr/>
        </p:nvSpPr>
        <p:spPr bwMode="auto">
          <a:xfrm>
            <a:off x="6197139" y="2057113"/>
            <a:ext cx="599274" cy="1213160"/>
          </a:xfrm>
          <a:prstGeom prst="round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Q1</a:t>
            </a:r>
          </a:p>
        </p:txBody>
      </p:sp>
      <p:sp>
        <p:nvSpPr>
          <p:cNvPr id="5122" name="Rectangle 2"/>
          <p:cNvSpPr>
            <a:spLocks noGrp="1" noChangeArrowheads="1"/>
          </p:cNvSpPr>
          <p:nvPr>
            <p:ph type="title"/>
          </p:nvPr>
        </p:nvSpPr>
        <p:spPr/>
        <p:txBody>
          <a:bodyPr/>
          <a:lstStyle/>
          <a:p>
            <a:r>
              <a:rPr lang="en-US" altLang="en-US" dirty="0">
                <a:latin typeface="Segoe UI Semibold" panose="020B0702040204020203" pitchFamily="34" charset="0"/>
                <a:cs typeface="Segoe UI Semibold" panose="020B0702040204020203" pitchFamily="34" charset="0"/>
              </a:rPr>
              <a:t>Objective</a:t>
            </a:r>
          </a:p>
        </p:txBody>
      </p:sp>
      <p:sp>
        <p:nvSpPr>
          <p:cNvPr id="4" name="Rounded Rectangle 3"/>
          <p:cNvSpPr/>
          <p:nvPr/>
        </p:nvSpPr>
        <p:spPr bwMode="auto">
          <a:xfrm>
            <a:off x="33402" y="2663693"/>
            <a:ext cx="2098678" cy="159550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Demonstration</a:t>
            </a:r>
            <a:r>
              <a:rPr kumimoji="0" lang="en-US" sz="2000" b="0" i="0" u="none" strike="noStrike" cap="none" normalizeH="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 of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military landpower</a:t>
            </a:r>
            <a:endParaRPr kumimoji="0" lang="en-US" sz="20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 name="Rectangle 4"/>
          <p:cNvSpPr/>
          <p:nvPr/>
        </p:nvSpPr>
        <p:spPr bwMode="auto">
          <a:xfrm>
            <a:off x="2458012" y="1377898"/>
            <a:ext cx="1786817" cy="136129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Phase</a:t>
            </a:r>
            <a:r>
              <a:rPr kumimoji="0" lang="en-US" sz="2000" b="0" i="0" u="none" strike="noStrike" cap="none" normalizeH="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 II&amp;III</a:t>
            </a:r>
            <a:r>
              <a:rPr kumimoji="0" lang="en-US" sz="20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a:t>
            </a:r>
            <a:r>
              <a:rPr kumimoji="0" lang="en-US" sz="2000" b="0" i="0" u="none" strike="noStrike" cap="none" normalizeH="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maximize the interdiction impact </a:t>
            </a:r>
            <a:endParaRPr kumimoji="0" lang="en-US" sz="20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8" name="Rectangle 7"/>
          <p:cNvSpPr/>
          <p:nvPr/>
        </p:nvSpPr>
        <p:spPr bwMode="auto">
          <a:xfrm>
            <a:off x="2458012" y="4169862"/>
            <a:ext cx="1786817" cy="135355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dirty="0">
                <a:latin typeface="Segoe UI" panose="020B0502040204020203" pitchFamily="34" charset="0"/>
                <a:ea typeface="ＭＳ Ｐゴシック" panose="020B0600070205080204" pitchFamily="34" charset="-128"/>
                <a:cs typeface="Segoe UI" panose="020B0502040204020203" pitchFamily="34" charset="0"/>
              </a:rPr>
              <a:t>Phase IV </a:t>
            </a:r>
            <a:r>
              <a:rPr kumimoji="0" lang="en-US" sz="20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a:t>
            </a:r>
            <a:r>
              <a:rPr kumimoji="0" lang="en-US" sz="2000" b="0" i="0" u="none" strike="noStrike" cap="none" normalizeH="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 </a:t>
            </a:r>
            <a:endParaRPr kumimoji="0" lang="en-US" sz="2000" b="1" i="0" u="none" strike="noStrike" cap="none" normalizeH="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maximize the restoration benefit</a:t>
            </a:r>
            <a:endParaRPr kumimoji="0" lang="en-US" sz="20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7" name="Elbow Connector 6"/>
          <p:cNvCxnSpPr>
            <a:stCxn id="4" idx="3"/>
            <a:endCxn id="5" idx="1"/>
          </p:cNvCxnSpPr>
          <p:nvPr/>
        </p:nvCxnSpPr>
        <p:spPr bwMode="auto">
          <a:xfrm flipV="1">
            <a:off x="2132080" y="2058546"/>
            <a:ext cx="325932" cy="1402898"/>
          </a:xfrm>
          <a:prstGeom prst="bentConnector3">
            <a:avLst>
              <a:gd name="adj1" fmla="val 50000"/>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Elbow Connector 10"/>
          <p:cNvCxnSpPr>
            <a:stCxn id="4" idx="3"/>
            <a:endCxn id="8" idx="1"/>
          </p:cNvCxnSpPr>
          <p:nvPr/>
        </p:nvCxnSpPr>
        <p:spPr bwMode="auto">
          <a:xfrm>
            <a:off x="2132080" y="3461444"/>
            <a:ext cx="325932" cy="1385195"/>
          </a:xfrm>
          <a:prstGeom prst="bentConnector3">
            <a:avLst>
              <a:gd name="adj1" fmla="val 50000"/>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ounded Rectangle 3"/>
          <p:cNvSpPr/>
          <p:nvPr/>
        </p:nvSpPr>
        <p:spPr bwMode="auto">
          <a:xfrm>
            <a:off x="6816912" y="2057113"/>
            <a:ext cx="2015833" cy="1213160"/>
          </a:xfrm>
          <a:prstGeom prst="roundRect">
            <a:avLst/>
          </a:prstGeom>
          <a:solidFill>
            <a:schemeClr val="tx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Evaluation of military</a:t>
            </a:r>
            <a:r>
              <a:rPr kumimoji="0" lang="en-US" sz="2000" b="0" i="0" u="none" strike="noStrike" cap="none" normalizeH="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 operations</a:t>
            </a:r>
            <a:endParaRPr kumimoji="0" lang="en-US" sz="20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7" name="Rounded Rectangle 3"/>
          <p:cNvSpPr/>
          <p:nvPr/>
        </p:nvSpPr>
        <p:spPr bwMode="auto">
          <a:xfrm>
            <a:off x="6816912" y="3743300"/>
            <a:ext cx="2015833" cy="1213160"/>
          </a:xfrm>
          <a:prstGeom prst="roundRect">
            <a:avLst/>
          </a:prstGeom>
          <a:solidFill>
            <a:schemeClr val="tx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latin typeface="Segoe UI" panose="020B0502040204020203" pitchFamily="34" charset="0"/>
                <a:ea typeface="ＭＳ Ｐゴシック" panose="020B0600070205080204" pitchFamily="34" charset="-128"/>
                <a:cs typeface="Segoe UI" panose="020B0502040204020203" pitchFamily="34" charset="0"/>
              </a:rPr>
              <a:t>Optimization of course of actions</a:t>
            </a:r>
          </a:p>
        </p:txBody>
      </p:sp>
      <p:cxnSp>
        <p:nvCxnSpPr>
          <p:cNvPr id="50" name="Elbow Connector 6"/>
          <p:cNvCxnSpPr>
            <a:endCxn id="5" idx="3"/>
          </p:cNvCxnSpPr>
          <p:nvPr/>
        </p:nvCxnSpPr>
        <p:spPr bwMode="auto">
          <a:xfrm rot="10800000">
            <a:off x="4244829" y="2058546"/>
            <a:ext cx="1602298" cy="1389066"/>
          </a:xfrm>
          <a:prstGeom prst="bentConnector3">
            <a:avLst>
              <a:gd name="adj1" fmla="val 50000"/>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Elbow Connector 6"/>
          <p:cNvCxnSpPr/>
          <p:nvPr/>
        </p:nvCxnSpPr>
        <p:spPr bwMode="auto">
          <a:xfrm rot="10800000">
            <a:off x="5825097" y="3447614"/>
            <a:ext cx="385893" cy="902267"/>
          </a:xfrm>
          <a:prstGeom prst="bentConnector2">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Elbow Connector 6"/>
          <p:cNvCxnSpPr>
            <a:endCxn id="8" idx="3"/>
          </p:cNvCxnSpPr>
          <p:nvPr/>
        </p:nvCxnSpPr>
        <p:spPr bwMode="auto">
          <a:xfrm rot="10800000" flipV="1">
            <a:off x="4244829" y="3447613"/>
            <a:ext cx="1602298" cy="1399025"/>
          </a:xfrm>
          <a:prstGeom prst="bentConnector3">
            <a:avLst>
              <a:gd name="adj1" fmla="val 50000"/>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Elbow Connector 6"/>
          <p:cNvCxnSpPr/>
          <p:nvPr/>
        </p:nvCxnSpPr>
        <p:spPr bwMode="auto">
          <a:xfrm rot="5400000" flipH="1" flipV="1">
            <a:off x="5626082" y="2862706"/>
            <a:ext cx="783920" cy="385894"/>
          </a:xfrm>
          <a:prstGeom prst="bentConnector2">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5</a:t>
            </a:fld>
            <a:endParaRPr lang="en-US" altLang="en-US" dirty="0">
              <a:solidFill>
                <a:sysClr val="windowText" lastClr="000000"/>
              </a:solidFill>
            </a:endParaRPr>
          </a:p>
        </p:txBody>
      </p:sp>
    </p:spTree>
    <p:extLst>
      <p:ext uri="{BB962C8B-B14F-4D97-AF65-F5344CB8AC3E}">
        <p14:creationId xmlns:p14="http://schemas.microsoft.com/office/powerpoint/2010/main" val="363925344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par>
                                <p:cTn id="22" presetID="22" presetClass="entr" presetSubtype="8"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down)">
                                      <p:cBhvr>
                                        <p:cTn id="28" dur="500"/>
                                        <p:tgtEl>
                                          <p:spTgt spid="68"/>
                                        </p:tgtEl>
                                      </p:cBhvr>
                                    </p:animEffect>
                                  </p:childTnLst>
                                </p:cTn>
                              </p:par>
                              <p:par>
                                <p:cTn id="29" presetID="2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down)">
                                      <p:cBhvr>
                                        <p:cTn id="31" dur="500"/>
                                        <p:tgtEl>
                                          <p:spTgt spid="54"/>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4" grpId="0" animBg="1"/>
      <p:bldP spid="5" grpId="0" animBg="1"/>
      <p:bldP spid="8"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latin typeface="Segoe UI Semibold" panose="020B0702040204020203" pitchFamily="34" charset="0"/>
                <a:cs typeface="Segoe UI Semibold" panose="020B0702040204020203" pitchFamily="34" charset="0"/>
              </a:rPr>
              <a:t>Interdependency</a:t>
            </a:r>
            <a:r>
              <a:rPr lang="en-US" altLang="en-US" dirty="0">
                <a:latin typeface="Segoe UI" panose="020B0502040204020203" pitchFamily="34" charset="0"/>
              </a:rPr>
              <a:t> </a:t>
            </a:r>
            <a:r>
              <a:rPr lang="en-US" altLang="en-US" dirty="0">
                <a:latin typeface="Segoe UI Semibold" panose="020B0702040204020203" pitchFamily="34" charset="0"/>
                <a:cs typeface="Segoe UI Semibold" panose="020B0702040204020203" pitchFamily="34" charset="0"/>
              </a:rPr>
              <a:t>Model</a:t>
            </a:r>
          </a:p>
        </p:txBody>
      </p:sp>
      <p:grpSp>
        <p:nvGrpSpPr>
          <p:cNvPr id="21" name="Group 20"/>
          <p:cNvGrpSpPr/>
          <p:nvPr/>
        </p:nvGrpSpPr>
        <p:grpSpPr>
          <a:xfrm>
            <a:off x="2142615" y="1753493"/>
            <a:ext cx="4983480" cy="2633472"/>
            <a:chOff x="2167128" y="2103120"/>
            <a:chExt cx="4983480" cy="2633472"/>
          </a:xfrm>
        </p:grpSpPr>
        <p:sp>
          <p:nvSpPr>
            <p:cNvPr id="4" name="Rounded Rectangle 3"/>
            <p:cNvSpPr/>
            <p:nvPr/>
          </p:nvSpPr>
          <p:spPr bwMode="auto">
            <a:xfrm>
              <a:off x="2295144" y="3035808"/>
              <a:ext cx="2002536" cy="1536192"/>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System disruption propagation</a:t>
              </a:r>
            </a:p>
          </p:txBody>
        </p:sp>
        <p:sp>
          <p:nvSpPr>
            <p:cNvPr id="17" name="Rounded Rectangle 16"/>
            <p:cNvSpPr/>
            <p:nvPr/>
          </p:nvSpPr>
          <p:spPr bwMode="auto">
            <a:xfrm>
              <a:off x="4989576" y="3035808"/>
              <a:ext cx="2002536" cy="1536192"/>
            </a:xfrm>
            <a:prstGeom prst="round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Population</a:t>
              </a:r>
              <a:r>
                <a:rPr kumimoji="0" lang="en-US" sz="2400" b="0" i="0" u="none" strike="noStrike" cap="none" normalizeH="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rPr>
                <a:t> behavior</a:t>
              </a:r>
              <a:endParaRPr kumimoji="0" lang="en-US" sz="2400" b="0" i="0" u="none" strike="noStrike" cap="none" normalizeH="0" baseline="0" dirty="0">
                <a:ln>
                  <a:noFill/>
                </a:ln>
                <a:solidFill>
                  <a:schemeClr val="tx1"/>
                </a:solidFill>
                <a:effectLst/>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5" name="Right Arrow 14"/>
            <p:cNvSpPr/>
            <p:nvPr/>
          </p:nvSpPr>
          <p:spPr bwMode="auto">
            <a:xfrm>
              <a:off x="4297680" y="3401568"/>
              <a:ext cx="691896" cy="448056"/>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9" name="Right Arrow 18"/>
            <p:cNvSpPr/>
            <p:nvPr/>
          </p:nvSpPr>
          <p:spPr bwMode="auto">
            <a:xfrm rot="10800000">
              <a:off x="4297680" y="3849624"/>
              <a:ext cx="691896" cy="448056"/>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6" name="Rectangle 15"/>
            <p:cNvSpPr/>
            <p:nvPr/>
          </p:nvSpPr>
          <p:spPr bwMode="auto">
            <a:xfrm>
              <a:off x="2167128" y="2103120"/>
              <a:ext cx="4983480" cy="2633472"/>
            </a:xfrm>
            <a:prstGeom prst="rect">
              <a:avLst/>
            </a:prstGeom>
            <a:noFill/>
            <a:ln w="3810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8" name="TextBox 17"/>
            <p:cNvSpPr txBox="1"/>
            <p:nvPr/>
          </p:nvSpPr>
          <p:spPr>
            <a:xfrm>
              <a:off x="2596896" y="2153966"/>
              <a:ext cx="3986784" cy="830997"/>
            </a:xfrm>
            <a:prstGeom prst="rect">
              <a:avLst/>
            </a:prstGeom>
            <a:noFill/>
            <a:ln>
              <a:noFill/>
            </a:ln>
          </p:spPr>
          <p:txBody>
            <a:bodyPr wrap="square" rtlCol="0">
              <a:spAutoFit/>
            </a:bodyPr>
            <a:lstStyle/>
            <a:p>
              <a:pPr algn="ctr"/>
              <a:r>
                <a:rPr lang="en-US" sz="2400" b="1" dirty="0">
                  <a:solidFill>
                    <a:schemeClr val="bg1">
                      <a:lumMod val="50000"/>
                    </a:schemeClr>
                  </a:solidFill>
                  <a:latin typeface="Segoe UI" panose="020B0502040204020203" pitchFamily="34" charset="0"/>
                  <a:cs typeface="Segoe UI" panose="020B0502040204020203" pitchFamily="34" charset="0"/>
                </a:rPr>
                <a:t>Infrastructural</a:t>
              </a:r>
            </a:p>
            <a:p>
              <a:pPr algn="ctr"/>
              <a:r>
                <a:rPr lang="en-US" sz="2400" b="1" dirty="0">
                  <a:solidFill>
                    <a:schemeClr val="bg1">
                      <a:lumMod val="50000"/>
                    </a:schemeClr>
                  </a:solidFill>
                  <a:latin typeface="Segoe UI" panose="020B0502040204020203" pitchFamily="34" charset="0"/>
                  <a:cs typeface="Segoe UI" panose="020B0502040204020203" pitchFamily="34" charset="0"/>
                </a:rPr>
                <a:t>interdependency model</a:t>
              </a:r>
            </a:p>
          </p:txBody>
        </p:sp>
      </p:grpSp>
      <p:sp>
        <p:nvSpPr>
          <p:cNvPr id="22" name="TextBox 21"/>
          <p:cNvSpPr txBox="1"/>
          <p:nvPr/>
        </p:nvSpPr>
        <p:spPr>
          <a:xfrm>
            <a:off x="2353943" y="988144"/>
            <a:ext cx="4560824" cy="461665"/>
          </a:xfrm>
          <a:prstGeom prst="rect">
            <a:avLst/>
          </a:prstGeom>
          <a:noFill/>
          <a:ln>
            <a:noFill/>
          </a:ln>
        </p:spPr>
        <p:txBody>
          <a:bodyPr wrap="square" rtlCol="0">
            <a:spAutoFit/>
          </a:bodyPr>
          <a:lstStyle/>
          <a:p>
            <a:r>
              <a:rPr lang="en-US" sz="2400" dirty="0">
                <a:solidFill>
                  <a:schemeClr val="bg1">
                    <a:lumMod val="50000"/>
                  </a:schemeClr>
                </a:solidFill>
                <a:latin typeface="Segoe UI" panose="020B0502040204020203" pitchFamily="34" charset="0"/>
                <a:cs typeface="Segoe UI" panose="020B0502040204020203" pitchFamily="34" charset="0"/>
              </a:rPr>
              <a:t>Input: interdiction/restoration</a:t>
            </a:r>
          </a:p>
        </p:txBody>
      </p:sp>
      <p:cxnSp>
        <p:nvCxnSpPr>
          <p:cNvPr id="24" name="Straight Arrow Connector 23"/>
          <p:cNvCxnSpPr>
            <a:stCxn id="22" idx="2"/>
            <a:endCxn id="16" idx="0"/>
          </p:cNvCxnSpPr>
          <p:nvPr/>
        </p:nvCxnSpPr>
        <p:spPr bwMode="auto">
          <a:xfrm>
            <a:off x="4634355" y="1449809"/>
            <a:ext cx="0" cy="303684"/>
          </a:xfrm>
          <a:prstGeom prst="straightConnector1">
            <a:avLst/>
          </a:prstGeom>
          <a:solidFill>
            <a:schemeClr val="accent1"/>
          </a:solidFill>
          <a:ln w="3810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stCxn id="16" idx="2"/>
            <a:endCxn id="28" idx="0"/>
          </p:cNvCxnSpPr>
          <p:nvPr/>
        </p:nvCxnSpPr>
        <p:spPr bwMode="auto">
          <a:xfrm>
            <a:off x="4634355" y="4386965"/>
            <a:ext cx="0" cy="374904"/>
          </a:xfrm>
          <a:prstGeom prst="straightConnector1">
            <a:avLst/>
          </a:prstGeom>
          <a:solidFill>
            <a:schemeClr val="accent1"/>
          </a:solidFill>
          <a:ln w="3810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1030095" y="4761869"/>
            <a:ext cx="7208520" cy="461665"/>
          </a:xfrm>
          <a:prstGeom prst="rect">
            <a:avLst/>
          </a:prstGeom>
          <a:noFill/>
          <a:ln>
            <a:noFill/>
          </a:ln>
        </p:spPr>
        <p:txBody>
          <a:bodyPr wrap="square" rtlCol="0">
            <a:spAutoFit/>
          </a:bodyPr>
          <a:lstStyle/>
          <a:p>
            <a:r>
              <a:rPr lang="en-US" sz="2400" dirty="0">
                <a:solidFill>
                  <a:schemeClr val="bg1">
                    <a:lumMod val="50000"/>
                  </a:schemeClr>
                </a:solidFill>
                <a:latin typeface="Segoe UI" panose="020B0502040204020203" pitchFamily="34" charset="0"/>
                <a:cs typeface="Segoe UI" panose="020B0502040204020203" pitchFamily="34" charset="0"/>
              </a:rPr>
              <a:t>Output: infrastructure status and society well-being</a:t>
            </a:r>
          </a:p>
        </p:txBody>
      </p:sp>
      <p:sp>
        <p:nvSpPr>
          <p:cNvPr id="2" name="Slide Number Placeholder 1"/>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6</a:t>
            </a:fld>
            <a:endParaRPr lang="en-US" altLang="en-US" dirty="0">
              <a:solidFill>
                <a:sysClr val="windowText" lastClr="000000"/>
              </a:solidFill>
            </a:endParaRPr>
          </a:p>
        </p:txBody>
      </p:sp>
      <p:sp>
        <p:nvSpPr>
          <p:cNvPr id="9" name="TextBox 8"/>
          <p:cNvSpPr txBox="1"/>
          <p:nvPr/>
        </p:nvSpPr>
        <p:spPr>
          <a:xfrm>
            <a:off x="5845145" y="5413772"/>
            <a:ext cx="2979366" cy="369332"/>
          </a:xfrm>
          <a:prstGeom prst="rect">
            <a:avLst/>
          </a:prstGeom>
          <a:noFill/>
        </p:spPr>
        <p:txBody>
          <a:bodyPr wrap="square" rtlCol="0">
            <a:spAutoFit/>
          </a:bodyPr>
          <a:lstStyle/>
          <a:p>
            <a:r>
              <a:rPr lang="en-US" dirty="0">
                <a:solidFill>
                  <a:schemeClr val="tx2">
                    <a:lumMod val="10000"/>
                  </a:schemeClr>
                </a:solidFill>
              </a:rPr>
              <a:t>Lu et al. (submitted 2016)</a:t>
            </a:r>
          </a:p>
        </p:txBody>
      </p:sp>
    </p:spTree>
    <p:extLst>
      <p:ext uri="{BB962C8B-B14F-4D97-AF65-F5344CB8AC3E}">
        <p14:creationId xmlns:p14="http://schemas.microsoft.com/office/powerpoint/2010/main" val="2373156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latin typeface="Segoe UI Semibold" panose="020B0702040204020203" pitchFamily="34" charset="0"/>
                <a:cs typeface="Segoe UI Semibold" panose="020B0702040204020203" pitchFamily="34" charset="0"/>
              </a:rPr>
              <a:t>Failure</a:t>
            </a:r>
            <a:r>
              <a:rPr lang="en-US" altLang="en-US" dirty="0">
                <a:latin typeface="Segoe UI" panose="020B0502040204020203" pitchFamily="34" charset="0"/>
              </a:rPr>
              <a:t> </a:t>
            </a:r>
            <a:r>
              <a:rPr lang="en-US" altLang="en-US" dirty="0">
                <a:latin typeface="Segoe UI Semibold" panose="020B0702040204020203" pitchFamily="34" charset="0"/>
                <a:cs typeface="Segoe UI Semibold" panose="020B0702040204020203" pitchFamily="34" charset="0"/>
              </a:rPr>
              <a:t>Propagation</a:t>
            </a:r>
            <a:r>
              <a:rPr lang="en-US" altLang="en-US" dirty="0">
                <a:latin typeface="Segoe UI" panose="020B0502040204020203" pitchFamily="34" charset="0"/>
              </a:rPr>
              <a:t> </a:t>
            </a:r>
            <a:r>
              <a:rPr lang="en-US" altLang="en-US" dirty="0">
                <a:latin typeface="Segoe UI Semibold" panose="020B0702040204020203" pitchFamily="34" charset="0"/>
                <a:cs typeface="Segoe UI Semibold" panose="020B0702040204020203" pitchFamily="34" charset="0"/>
              </a:rPr>
              <a:t>Mechanism</a:t>
            </a:r>
          </a:p>
        </p:txBody>
      </p:sp>
      <p:graphicFrame>
        <p:nvGraphicFramePr>
          <p:cNvPr id="15" name="Table 14"/>
          <p:cNvGraphicFramePr>
            <a:graphicFrameLocks noGrp="1"/>
          </p:cNvGraphicFramePr>
          <p:nvPr>
            <p:extLst>
              <p:ext uri="{D42A27DB-BD31-4B8C-83A1-F6EECF244321}">
                <p14:modId xmlns:p14="http://schemas.microsoft.com/office/powerpoint/2010/main" val="2688548731"/>
              </p:ext>
            </p:extLst>
          </p:nvPr>
        </p:nvGraphicFramePr>
        <p:xfrm>
          <a:off x="668122" y="1825366"/>
          <a:ext cx="7982465" cy="3309404"/>
        </p:xfrm>
        <a:graphic>
          <a:graphicData uri="http://schemas.openxmlformats.org/drawingml/2006/table">
            <a:tbl>
              <a:tblPr firstRow="1" bandRow="1">
                <a:tableStyleId>{5C22544A-7EE6-4342-B048-85BDC9FD1C3A}</a:tableStyleId>
              </a:tblPr>
              <a:tblGrid>
                <a:gridCol w="1407813">
                  <a:extLst>
                    <a:ext uri="{9D8B030D-6E8A-4147-A177-3AD203B41FA5}">
                      <a16:colId xmlns="" xmlns:a16="http://schemas.microsoft.com/office/drawing/2014/main" val="20000"/>
                    </a:ext>
                  </a:extLst>
                </a:gridCol>
                <a:gridCol w="1672281">
                  <a:extLst>
                    <a:ext uri="{9D8B030D-6E8A-4147-A177-3AD203B41FA5}">
                      <a16:colId xmlns="" xmlns:a16="http://schemas.microsoft.com/office/drawing/2014/main" val="20001"/>
                    </a:ext>
                  </a:extLst>
                </a:gridCol>
                <a:gridCol w="1639330">
                  <a:extLst>
                    <a:ext uri="{9D8B030D-6E8A-4147-A177-3AD203B41FA5}">
                      <a16:colId xmlns="" xmlns:a16="http://schemas.microsoft.com/office/drawing/2014/main" val="20002"/>
                    </a:ext>
                  </a:extLst>
                </a:gridCol>
                <a:gridCol w="2001795">
                  <a:extLst>
                    <a:ext uri="{9D8B030D-6E8A-4147-A177-3AD203B41FA5}">
                      <a16:colId xmlns="" xmlns:a16="http://schemas.microsoft.com/office/drawing/2014/main" val="20003"/>
                    </a:ext>
                  </a:extLst>
                </a:gridCol>
                <a:gridCol w="1261246">
                  <a:extLst>
                    <a:ext uri="{9D8B030D-6E8A-4147-A177-3AD203B41FA5}">
                      <a16:colId xmlns="" xmlns:a16="http://schemas.microsoft.com/office/drawing/2014/main" val="20004"/>
                    </a:ext>
                  </a:extLst>
                </a:gridCol>
              </a:tblGrid>
              <a:tr h="657644">
                <a:tc>
                  <a:txBody>
                    <a:bodyPr/>
                    <a:lstStyle/>
                    <a:p>
                      <a:pPr algn="ctr"/>
                      <a:r>
                        <a:rPr lang="en-US" dirty="0">
                          <a:latin typeface="Segoe UI" panose="020B0502040204020203" pitchFamily="34" charset="0"/>
                        </a:rPr>
                        <a:t>Support Type</a:t>
                      </a:r>
                    </a:p>
                  </a:txBody>
                  <a:tcPr anchor="ctr"/>
                </a:tc>
                <a:tc>
                  <a:txBody>
                    <a:bodyPr/>
                    <a:lstStyle/>
                    <a:p>
                      <a:pPr algn="ctr"/>
                      <a:r>
                        <a:rPr lang="en-US" b="1" dirty="0">
                          <a:latin typeface="Segoe UI" panose="020B0502040204020203" pitchFamily="34" charset="0"/>
                        </a:rPr>
                        <a:t>Realization</a:t>
                      </a:r>
                    </a:p>
                  </a:txBody>
                  <a:tcPr anchor="ctr"/>
                </a:tc>
                <a:tc>
                  <a:txBody>
                    <a:bodyPr/>
                    <a:lstStyle/>
                    <a:p>
                      <a:pPr algn="ctr"/>
                      <a:r>
                        <a:rPr lang="en-US" b="1" dirty="0">
                          <a:latin typeface="Segoe UI" panose="020B0502040204020203" pitchFamily="34" charset="0"/>
                        </a:rPr>
                        <a:t>Example</a:t>
                      </a:r>
                    </a:p>
                  </a:txBody>
                  <a:tcPr anchor="ctr"/>
                </a:tc>
                <a:tc>
                  <a:txBody>
                    <a:bodyPr/>
                    <a:lstStyle/>
                    <a:p>
                      <a:pPr algn="ctr"/>
                      <a:r>
                        <a:rPr lang="en-US" b="1" dirty="0">
                          <a:latin typeface="Segoe UI" panose="020B0502040204020203" pitchFamily="34" charset="0"/>
                        </a:rPr>
                        <a:t>Reason</a:t>
                      </a:r>
                      <a:r>
                        <a:rPr lang="en-US" b="1" baseline="0" dirty="0">
                          <a:latin typeface="Segoe UI" panose="020B0502040204020203" pitchFamily="34" charset="0"/>
                        </a:rPr>
                        <a:t> of failure</a:t>
                      </a:r>
                      <a:endParaRPr lang="en-US" b="1" dirty="0">
                        <a:latin typeface="Segoe UI" panose="020B0502040204020203" pitchFamily="34" charset="0"/>
                      </a:endParaRPr>
                    </a:p>
                  </a:txBody>
                  <a:tcPr anchor="ctr"/>
                </a:tc>
                <a:tc>
                  <a:txBody>
                    <a:bodyPr/>
                    <a:lstStyle/>
                    <a:p>
                      <a:pPr algn="ctr"/>
                      <a:r>
                        <a:rPr lang="en-US" b="1" dirty="0">
                          <a:latin typeface="Segoe UI" panose="020B0502040204020203" pitchFamily="34" charset="0"/>
                        </a:rPr>
                        <a:t>Failure</a:t>
                      </a:r>
                    </a:p>
                  </a:txBody>
                  <a:tcPr anchor="ctr"/>
                </a:tc>
                <a:extLst>
                  <a:ext uri="{0D108BD9-81ED-4DB2-BD59-A6C34878D82A}">
                    <a16:rowId xmlns="" xmlns:a16="http://schemas.microsoft.com/office/drawing/2014/main" val="10000"/>
                  </a:ext>
                </a:extLst>
              </a:tr>
              <a:tr h="1135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Segoe UI" panose="020B0502040204020203" pitchFamily="34" charset="0"/>
                        </a:rPr>
                        <a:t>Functional</a:t>
                      </a:r>
                      <a:r>
                        <a:rPr lang="en-US" b="1" baseline="0" dirty="0">
                          <a:latin typeface="Segoe UI" panose="020B0502040204020203" pitchFamily="34" charset="0"/>
                        </a:rPr>
                        <a:t> Support</a:t>
                      </a:r>
                    </a:p>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a:latin typeface="Segoe UI" panose="020B0502040204020203" pitchFamily="34" charset="0"/>
                        </a:rPr>
                        <a:t>(strong support)</a:t>
                      </a:r>
                      <a:endParaRPr lang="en-US" b="1" dirty="0">
                        <a:latin typeface="Segoe UI" panose="020B0502040204020203" pitchFamily="34" charset="0"/>
                      </a:endParaRPr>
                    </a:p>
                    <a:p>
                      <a:pPr algn="ctr"/>
                      <a:endParaRPr lang="en-US" dirty="0">
                        <a:latin typeface="Segoe UI" panose="020B0502040204020203" pitchFamily="34" charset="0"/>
                      </a:endParaRPr>
                    </a:p>
                  </a:txBody>
                  <a:tcPr anchor="ctr"/>
                </a:tc>
                <a:tc>
                  <a:txBody>
                    <a:bodyPr/>
                    <a:lstStyle/>
                    <a:p>
                      <a:pPr algn="ctr"/>
                      <a:r>
                        <a:rPr lang="en-US" b="0" dirty="0">
                          <a:latin typeface="Segoe UI" panose="020B0502040204020203" pitchFamily="34" charset="0"/>
                        </a:rPr>
                        <a:t>D</a:t>
                      </a:r>
                      <a:r>
                        <a:rPr lang="en-US" b="0" baseline="0" dirty="0">
                          <a:latin typeface="Segoe UI" panose="020B0502040204020203" pitchFamily="34" charset="0"/>
                        </a:rPr>
                        <a:t>irect physical infrastructural links</a:t>
                      </a:r>
                      <a:endParaRPr lang="en-US" b="0" dirty="0">
                        <a:latin typeface="Segoe UI" panose="020B0502040204020203" pitchFamily="34" charset="0"/>
                      </a:endParaRPr>
                    </a:p>
                  </a:txBody>
                  <a:tcPr anchor="ctr"/>
                </a:tc>
                <a:tc>
                  <a:txBody>
                    <a:bodyPr/>
                    <a:lstStyle/>
                    <a:p>
                      <a:pPr algn="ctr"/>
                      <a:r>
                        <a:rPr lang="en-US" b="0" dirty="0">
                          <a:latin typeface="Segoe UI" panose="020B0502040204020203" pitchFamily="34" charset="0"/>
                        </a:rPr>
                        <a:t>Power cable</a:t>
                      </a:r>
                    </a:p>
                    <a:p>
                      <a:pPr algn="ctr"/>
                      <a:r>
                        <a:rPr lang="en-US" b="0" dirty="0">
                          <a:latin typeface="Segoe UI" panose="020B0502040204020203" pitchFamily="34" charset="0"/>
                        </a:rPr>
                        <a:t>Water</a:t>
                      </a:r>
                      <a:r>
                        <a:rPr lang="en-US" b="0" baseline="0" dirty="0">
                          <a:latin typeface="Segoe UI" panose="020B0502040204020203" pitchFamily="34" charset="0"/>
                        </a:rPr>
                        <a:t> pipeline</a:t>
                      </a:r>
                    </a:p>
                    <a:p>
                      <a:pPr algn="ctr"/>
                      <a:r>
                        <a:rPr lang="en-US" b="0" baseline="0" dirty="0">
                          <a:latin typeface="Segoe UI" panose="020B0502040204020203" pitchFamily="34" charset="0"/>
                        </a:rPr>
                        <a:t>…</a:t>
                      </a:r>
                      <a:endParaRPr lang="en-US" b="0" dirty="0">
                        <a:latin typeface="Segoe UI" panose="020B0502040204020203" pitchFamily="34" charset="0"/>
                      </a:endParaRPr>
                    </a:p>
                  </a:txBody>
                  <a:tcPr anchor="ctr"/>
                </a:tc>
                <a:tc>
                  <a:txBody>
                    <a:bodyPr/>
                    <a:lstStyle/>
                    <a:p>
                      <a:pPr marL="0" algn="ctr" defTabSz="914400" rtl="0" eaLnBrk="1" latinLnBrk="0" hangingPunct="1"/>
                      <a:r>
                        <a:rPr lang="en-US" sz="1800" b="0" kern="1200" baseline="0" dirty="0">
                          <a:solidFill>
                            <a:schemeClr val="dk1"/>
                          </a:solidFill>
                          <a:latin typeface="Segoe UI" panose="020B0502040204020203" pitchFamily="34" charset="0"/>
                          <a:ea typeface="+mn-ea"/>
                          <a:cs typeface="+mn-cs"/>
                        </a:rPr>
                        <a:t>Failure of a</a:t>
                      </a:r>
                      <a:r>
                        <a:rPr lang="en-US" sz="1800" b="0" kern="1200" dirty="0">
                          <a:solidFill>
                            <a:schemeClr val="dk1"/>
                          </a:solidFill>
                          <a:latin typeface="Segoe UI" panose="020B0502040204020203" pitchFamily="34" charset="0"/>
                          <a:ea typeface="+mn-ea"/>
                          <a:cs typeface="+mn-cs"/>
                        </a:rPr>
                        <a:t>ny</a:t>
                      </a:r>
                      <a:r>
                        <a:rPr lang="en-US" sz="1800" b="0" kern="1200" baseline="0" dirty="0">
                          <a:solidFill>
                            <a:schemeClr val="dk1"/>
                          </a:solidFill>
                          <a:latin typeface="Segoe UI" panose="020B0502040204020203" pitchFamily="34" charset="0"/>
                          <a:ea typeface="+mn-ea"/>
                          <a:cs typeface="+mn-cs"/>
                        </a:rPr>
                        <a:t> one of the s</a:t>
                      </a:r>
                      <a:r>
                        <a:rPr lang="en-US" sz="1800" b="0" kern="1200" dirty="0">
                          <a:solidFill>
                            <a:schemeClr val="dk1"/>
                          </a:solidFill>
                          <a:latin typeface="Segoe UI" panose="020B0502040204020203" pitchFamily="34" charset="0"/>
                          <a:ea typeface="+mn-ea"/>
                          <a:cs typeface="+mn-cs"/>
                        </a:rPr>
                        <a:t>upport</a:t>
                      </a:r>
                      <a:r>
                        <a:rPr lang="en-US" sz="1800" b="0" kern="1200" baseline="0" dirty="0">
                          <a:solidFill>
                            <a:schemeClr val="dk1"/>
                          </a:solidFill>
                          <a:latin typeface="Segoe UI" panose="020B0502040204020203" pitchFamily="34" charset="0"/>
                          <a:ea typeface="+mn-ea"/>
                          <a:cs typeface="+mn-cs"/>
                        </a:rPr>
                        <a:t> facilities</a:t>
                      </a:r>
                      <a:endParaRPr lang="en-US" sz="1800" b="0" kern="1200" dirty="0">
                        <a:solidFill>
                          <a:schemeClr val="dk1"/>
                        </a:solidFill>
                        <a:latin typeface="Segoe UI" panose="020B0502040204020203" pitchFamily="34" charset="0"/>
                        <a:ea typeface="+mn-ea"/>
                        <a:cs typeface="+mn-cs"/>
                      </a:endParaRPr>
                    </a:p>
                  </a:txBody>
                  <a:tcPr anchor="ctr"/>
                </a:tc>
                <a:tc>
                  <a:txBody>
                    <a:bodyPr/>
                    <a:lstStyle/>
                    <a:p>
                      <a:pPr algn="ctr"/>
                      <a:r>
                        <a:rPr lang="en-US" b="1" dirty="0">
                          <a:latin typeface="Segoe UI" panose="020B0502040204020203" pitchFamily="34" charset="0"/>
                        </a:rPr>
                        <a:t>Support failure</a:t>
                      </a:r>
                    </a:p>
                  </a:txBody>
                  <a:tcPr anchor="ctr"/>
                </a:tc>
                <a:extLst>
                  <a:ext uri="{0D108BD9-81ED-4DB2-BD59-A6C34878D82A}">
                    <a16:rowId xmlns="" xmlns:a16="http://schemas.microsoft.com/office/drawing/2014/main" val="10001"/>
                  </a:ext>
                </a:extLst>
              </a:tr>
              <a:tr h="1135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Segoe UI" panose="020B0502040204020203" pitchFamily="34" charset="0"/>
                        </a:rPr>
                        <a:t>Resource Support</a:t>
                      </a: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Segoe UI" panose="020B0502040204020203" pitchFamily="34" charset="0"/>
                        </a:rPr>
                        <a:t>(weak</a:t>
                      </a:r>
                      <a:r>
                        <a:rPr lang="en-US" b="1" baseline="0" dirty="0">
                          <a:latin typeface="Segoe UI" panose="020B0502040204020203" pitchFamily="34" charset="0"/>
                        </a:rPr>
                        <a:t> support</a:t>
                      </a:r>
                      <a:r>
                        <a:rPr lang="en-US" b="1" dirty="0">
                          <a:latin typeface="Segoe UI" panose="020B0502040204020203" pitchFamily="34" charset="0"/>
                        </a:rPr>
                        <a:t>)</a:t>
                      </a:r>
                    </a:p>
                  </a:txBody>
                  <a:tcPr anchor="ctr"/>
                </a:tc>
                <a:tc>
                  <a:txBody>
                    <a:bodyPr/>
                    <a:lstStyle/>
                    <a:p>
                      <a:pPr algn="ctr"/>
                      <a:r>
                        <a:rPr lang="en-US" b="0" dirty="0">
                          <a:latin typeface="Segoe UI" panose="020B0502040204020203" pitchFamily="34" charset="0"/>
                        </a:rPr>
                        <a:t>Commodity flow</a:t>
                      </a:r>
                    </a:p>
                  </a:txBody>
                  <a:tcPr anchor="ctr"/>
                </a:tc>
                <a:tc>
                  <a:txBody>
                    <a:bodyPr/>
                    <a:lstStyle/>
                    <a:p>
                      <a:pPr algn="ctr"/>
                      <a:r>
                        <a:rPr lang="en-US" b="0" baseline="0" dirty="0">
                          <a:latin typeface="Segoe UI" panose="020B0502040204020203" pitchFamily="34" charset="0"/>
                        </a:rPr>
                        <a:t>Fuel delivered by transportation</a:t>
                      </a:r>
                      <a:endParaRPr lang="en-US" b="0" dirty="0">
                        <a:latin typeface="Segoe UI" panose="020B0502040204020203" pitchFamily="34" charset="0"/>
                      </a:endParaRPr>
                    </a:p>
                  </a:txBody>
                  <a:tcPr anchor="ctr"/>
                </a:tc>
                <a:tc>
                  <a:txBody>
                    <a:bodyPr/>
                    <a:lstStyle/>
                    <a:p>
                      <a:pPr marL="0" algn="ctr" defTabSz="914400" rtl="0" eaLnBrk="1" latinLnBrk="0" hangingPunct="1"/>
                      <a:r>
                        <a:rPr lang="en-US" sz="1800" b="0" kern="1200" dirty="0">
                          <a:solidFill>
                            <a:schemeClr val="dk1"/>
                          </a:solidFill>
                          <a:latin typeface="Segoe UI" panose="020B0502040204020203" pitchFamily="34" charset="0"/>
                          <a:ea typeface="+mn-ea"/>
                          <a:cs typeface="+mn-cs"/>
                        </a:rPr>
                        <a:t>Unsatisfied resource demand</a:t>
                      </a:r>
                    </a:p>
                  </a:txBody>
                  <a:tcPr anchor="ctr"/>
                </a:tc>
                <a:tc>
                  <a:txBody>
                    <a:bodyPr/>
                    <a:lstStyle/>
                    <a:p>
                      <a:pPr algn="ctr"/>
                      <a:r>
                        <a:rPr lang="en-US" b="1" dirty="0">
                          <a:latin typeface="Segoe UI" panose="020B0502040204020203" pitchFamily="34" charset="0"/>
                        </a:rPr>
                        <a:t>Resource failure</a:t>
                      </a:r>
                    </a:p>
                  </a:txBody>
                  <a:tcPr anchor="ctr"/>
                </a:tc>
                <a:extLst>
                  <a:ext uri="{0D108BD9-81ED-4DB2-BD59-A6C34878D82A}">
                    <a16:rowId xmlns="" xmlns:a16="http://schemas.microsoft.com/office/drawing/2014/main" val="10002"/>
                  </a:ext>
                </a:extLst>
              </a:tr>
            </a:tbl>
          </a:graphicData>
        </a:graphic>
      </p:graphicFrame>
      <p:sp>
        <p:nvSpPr>
          <p:cNvPr id="16" name="Rectangle 15"/>
          <p:cNvSpPr/>
          <p:nvPr/>
        </p:nvSpPr>
        <p:spPr bwMode="auto">
          <a:xfrm>
            <a:off x="593774" y="3937686"/>
            <a:ext cx="8526162" cy="1349483"/>
          </a:xfrm>
          <a:prstGeom prst="rect">
            <a:avLst/>
          </a:prstGeom>
          <a:solidFill>
            <a:srgbClr val="FFFFFF">
              <a:alpha val="50196"/>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7" name="Rectangle 16"/>
          <p:cNvSpPr/>
          <p:nvPr/>
        </p:nvSpPr>
        <p:spPr bwMode="auto">
          <a:xfrm>
            <a:off x="465439" y="2458994"/>
            <a:ext cx="8526162" cy="1478692"/>
          </a:xfrm>
          <a:prstGeom prst="rect">
            <a:avLst/>
          </a:prstGeom>
          <a:solidFill>
            <a:srgbClr val="FFFFFF">
              <a:alpha val="50196"/>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 name="Slide Number Placeholder 1"/>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7</a:t>
            </a:fld>
            <a:endParaRPr lang="en-US" altLang="en-US" dirty="0">
              <a:solidFill>
                <a:sysClr val="windowText" lastClr="000000"/>
              </a:solidFill>
            </a:endParaRPr>
          </a:p>
        </p:txBody>
      </p:sp>
    </p:spTree>
    <p:extLst>
      <p:ext uri="{BB962C8B-B14F-4D97-AF65-F5344CB8AC3E}">
        <p14:creationId xmlns:p14="http://schemas.microsoft.com/office/powerpoint/2010/main" val="382086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latin typeface="Segoe UI Semibold" panose="020B0702040204020203" pitchFamily="34" charset="0"/>
                <a:cs typeface="Segoe UI Semibold" panose="020B0702040204020203" pitchFamily="34" charset="0"/>
              </a:rPr>
              <a:t>Failure Propagation Mechanism</a:t>
            </a:r>
          </a:p>
        </p:txBody>
      </p:sp>
      <p:grpSp>
        <p:nvGrpSpPr>
          <p:cNvPr id="6" name="Group 5"/>
          <p:cNvGrpSpPr/>
          <p:nvPr/>
        </p:nvGrpSpPr>
        <p:grpSpPr>
          <a:xfrm>
            <a:off x="6226288" y="3708400"/>
            <a:ext cx="2544418" cy="2203451"/>
            <a:chOff x="5512186" y="3859078"/>
            <a:chExt cx="2544418" cy="2203451"/>
          </a:xfrm>
        </p:grpSpPr>
        <p:sp>
          <p:nvSpPr>
            <p:cNvPr id="7" name="Rounded Rectangle 6"/>
            <p:cNvSpPr/>
            <p:nvPr/>
          </p:nvSpPr>
          <p:spPr>
            <a:xfrm>
              <a:off x="5824151" y="4013886"/>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231922" y="4060737"/>
              <a:ext cx="1334894" cy="276999"/>
            </a:xfrm>
            <a:prstGeom prst="rect">
              <a:avLst/>
            </a:prstGeom>
            <a:noFill/>
          </p:spPr>
          <p:txBody>
            <a:bodyPr wrap="square" rtlCol="0">
              <a:spAutoFit/>
            </a:bodyPr>
            <a:lstStyle/>
            <a:p>
              <a:r>
                <a:rPr lang="en-US" sz="1200" dirty="0">
                  <a:solidFill>
                    <a:prstClr val="black"/>
                  </a:solidFill>
                  <a:latin typeface="Segoe UI" panose="020B0502040204020203" pitchFamily="34" charset="0"/>
                  <a:cs typeface="Segoe UI" panose="020B0502040204020203" pitchFamily="34" charset="0"/>
                </a:rPr>
                <a:t>Diesel tank</a:t>
              </a:r>
              <a:endParaRPr lang="en-US" dirty="0">
                <a:solidFill>
                  <a:prstClr val="black"/>
                </a:solidFill>
                <a:latin typeface="Segoe UI" panose="020B0502040204020203" pitchFamily="34" charset="0"/>
                <a:cs typeface="Segoe UI" panose="020B0502040204020203" pitchFamily="34" charset="0"/>
              </a:endParaRPr>
            </a:p>
          </p:txBody>
        </p:sp>
        <p:sp>
          <p:nvSpPr>
            <p:cNvPr id="9" name="Rectangle 8"/>
            <p:cNvSpPr/>
            <p:nvPr/>
          </p:nvSpPr>
          <p:spPr>
            <a:xfrm>
              <a:off x="5671750" y="4509698"/>
              <a:ext cx="560173" cy="238897"/>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231922" y="4456154"/>
              <a:ext cx="1425152" cy="276999"/>
            </a:xfrm>
            <a:prstGeom prst="rect">
              <a:avLst/>
            </a:prstGeom>
            <a:noFill/>
          </p:spPr>
          <p:txBody>
            <a:bodyPr wrap="square" rtlCol="0">
              <a:spAutoFit/>
            </a:bodyPr>
            <a:lstStyle/>
            <a:p>
              <a:r>
                <a:rPr lang="en-US" sz="1200" dirty="0">
                  <a:solidFill>
                    <a:prstClr val="black"/>
                  </a:solidFill>
                  <a:latin typeface="Segoe UI" panose="020B0502040204020203" pitchFamily="34" charset="0"/>
                  <a:cs typeface="Segoe UI" panose="020B0502040204020203" pitchFamily="34" charset="0"/>
                </a:rPr>
                <a:t>Diesel generator</a:t>
              </a:r>
              <a:endParaRPr lang="en-US" dirty="0">
                <a:solidFill>
                  <a:prstClr val="black"/>
                </a:solidFill>
                <a:latin typeface="Segoe UI" panose="020B0502040204020203" pitchFamily="34" charset="0"/>
                <a:cs typeface="Segoe UI" panose="020B0502040204020203" pitchFamily="34" charset="0"/>
              </a:endParaRPr>
            </a:p>
          </p:txBody>
        </p:sp>
        <p:sp>
          <p:nvSpPr>
            <p:cNvPr id="11" name="Oval 10"/>
            <p:cNvSpPr/>
            <p:nvPr/>
          </p:nvSpPr>
          <p:spPr>
            <a:xfrm>
              <a:off x="5811792" y="4873703"/>
              <a:ext cx="280086" cy="271849"/>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231922" y="4861063"/>
              <a:ext cx="1425152" cy="276999"/>
            </a:xfrm>
            <a:prstGeom prst="rect">
              <a:avLst/>
            </a:prstGeom>
            <a:noFill/>
          </p:spPr>
          <p:txBody>
            <a:bodyPr wrap="square" rtlCol="0">
              <a:spAutoFit/>
            </a:bodyPr>
            <a:lstStyle/>
            <a:p>
              <a:r>
                <a:rPr lang="en-US" sz="1200" dirty="0">
                  <a:solidFill>
                    <a:prstClr val="black"/>
                  </a:solidFill>
                  <a:latin typeface="Segoe UI" panose="020B0502040204020203" pitchFamily="34" charset="0"/>
                  <a:cs typeface="Segoe UI" panose="020B0502040204020203" pitchFamily="34" charset="0"/>
                </a:rPr>
                <a:t>Water pump</a:t>
              </a:r>
              <a:endParaRPr lang="en-US" dirty="0">
                <a:solidFill>
                  <a:prstClr val="black"/>
                </a:solidFill>
                <a:latin typeface="Segoe UI" panose="020B0502040204020203" pitchFamily="34" charset="0"/>
                <a:cs typeface="Segoe UI" panose="020B0502040204020203" pitchFamily="34" charset="0"/>
              </a:endParaRPr>
            </a:p>
          </p:txBody>
        </p:sp>
        <p:cxnSp>
          <p:nvCxnSpPr>
            <p:cNvPr id="13" name="Straight Arrow Connector 12"/>
            <p:cNvCxnSpPr/>
            <p:nvPr/>
          </p:nvCxnSpPr>
          <p:spPr>
            <a:xfrm>
              <a:off x="5750009" y="5415626"/>
              <a:ext cx="403653" cy="1"/>
            </a:xfrm>
            <a:prstGeom prst="straightConnector1">
              <a:avLst/>
            </a:prstGeom>
            <a:noFill/>
            <a:ln w="6350" cap="flat" cmpd="sng" algn="ctr">
              <a:solidFill>
                <a:sysClr val="windowText" lastClr="000000"/>
              </a:solidFill>
              <a:prstDash val="solid"/>
              <a:miter lim="800000"/>
              <a:tailEnd type="triangle"/>
            </a:ln>
            <a:effectLst/>
          </p:spPr>
        </p:cxnSp>
        <p:sp>
          <p:nvSpPr>
            <p:cNvPr id="14" name="TextBox 13"/>
            <p:cNvSpPr txBox="1"/>
            <p:nvPr/>
          </p:nvSpPr>
          <p:spPr>
            <a:xfrm>
              <a:off x="6231921" y="5261739"/>
              <a:ext cx="1824683" cy="276999"/>
            </a:xfrm>
            <a:prstGeom prst="rect">
              <a:avLst/>
            </a:prstGeom>
            <a:noFill/>
          </p:spPr>
          <p:txBody>
            <a:bodyPr wrap="square" rtlCol="0">
              <a:spAutoFit/>
            </a:bodyPr>
            <a:lstStyle/>
            <a:p>
              <a:r>
                <a:rPr lang="en-US" sz="1200" dirty="0">
                  <a:solidFill>
                    <a:prstClr val="black"/>
                  </a:solidFill>
                  <a:latin typeface="Segoe UI" panose="020B0502040204020203" pitchFamily="34" charset="0"/>
                  <a:cs typeface="Segoe UI" panose="020B0502040204020203" pitchFamily="34" charset="0"/>
                </a:rPr>
                <a:t>Functional Support</a:t>
              </a:r>
              <a:endParaRPr lang="en-US" dirty="0">
                <a:solidFill>
                  <a:prstClr val="black"/>
                </a:solidFill>
                <a:latin typeface="Segoe UI" panose="020B0502040204020203" pitchFamily="34" charset="0"/>
                <a:cs typeface="Segoe UI" panose="020B0502040204020203" pitchFamily="34" charset="0"/>
              </a:endParaRPr>
            </a:p>
          </p:txBody>
        </p:sp>
        <p:cxnSp>
          <p:nvCxnSpPr>
            <p:cNvPr id="18" name="Straight Arrow Connector 17"/>
            <p:cNvCxnSpPr/>
            <p:nvPr/>
          </p:nvCxnSpPr>
          <p:spPr>
            <a:xfrm>
              <a:off x="5750009" y="5809273"/>
              <a:ext cx="403653" cy="1"/>
            </a:xfrm>
            <a:prstGeom prst="straightConnector1">
              <a:avLst/>
            </a:prstGeom>
            <a:noFill/>
            <a:ln w="6350" cap="flat" cmpd="sng" algn="ctr">
              <a:solidFill>
                <a:sysClr val="windowText" lastClr="000000"/>
              </a:solidFill>
              <a:prstDash val="dash"/>
              <a:miter lim="800000"/>
              <a:tailEnd type="triangle"/>
            </a:ln>
            <a:effectLst/>
          </p:spPr>
        </p:cxnSp>
        <p:sp>
          <p:nvSpPr>
            <p:cNvPr id="19" name="TextBox 18"/>
            <p:cNvSpPr txBox="1"/>
            <p:nvPr/>
          </p:nvSpPr>
          <p:spPr>
            <a:xfrm>
              <a:off x="6231922" y="5655386"/>
              <a:ext cx="1425152" cy="276999"/>
            </a:xfrm>
            <a:prstGeom prst="rect">
              <a:avLst/>
            </a:prstGeom>
            <a:noFill/>
          </p:spPr>
          <p:txBody>
            <a:bodyPr wrap="square" rtlCol="0">
              <a:spAutoFit/>
            </a:bodyPr>
            <a:lstStyle/>
            <a:p>
              <a:r>
                <a:rPr lang="en-US" sz="1200" dirty="0">
                  <a:solidFill>
                    <a:prstClr val="black"/>
                  </a:solidFill>
                  <a:latin typeface="Segoe UI" panose="020B0502040204020203" pitchFamily="34" charset="0"/>
                  <a:cs typeface="Segoe UI" panose="020B0502040204020203" pitchFamily="34" charset="0"/>
                </a:rPr>
                <a:t>Resource support</a:t>
              </a:r>
              <a:endParaRPr lang="en-US" dirty="0">
                <a:solidFill>
                  <a:prstClr val="black"/>
                </a:solidFill>
                <a:latin typeface="Segoe UI" panose="020B0502040204020203" pitchFamily="34" charset="0"/>
                <a:cs typeface="Segoe UI" panose="020B0502040204020203" pitchFamily="34" charset="0"/>
              </a:endParaRPr>
            </a:p>
          </p:txBody>
        </p:sp>
        <p:sp>
          <p:nvSpPr>
            <p:cNvPr id="20" name="Rectangle 19"/>
            <p:cNvSpPr/>
            <p:nvPr/>
          </p:nvSpPr>
          <p:spPr>
            <a:xfrm>
              <a:off x="5512186" y="3859078"/>
              <a:ext cx="2306594" cy="2203451"/>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p:cNvGrpSpPr/>
          <p:nvPr/>
        </p:nvGrpSpPr>
        <p:grpSpPr>
          <a:xfrm>
            <a:off x="181229" y="2292001"/>
            <a:ext cx="1527581" cy="2301963"/>
            <a:chOff x="181229" y="2292001"/>
            <a:chExt cx="1527581" cy="2301963"/>
          </a:xfrm>
        </p:grpSpPr>
        <p:grpSp>
          <p:nvGrpSpPr>
            <p:cNvPr id="22" name="Group 21"/>
            <p:cNvGrpSpPr/>
            <p:nvPr/>
          </p:nvGrpSpPr>
          <p:grpSpPr>
            <a:xfrm>
              <a:off x="276996" y="2463057"/>
              <a:ext cx="1297459" cy="2076504"/>
              <a:chOff x="304802" y="1483499"/>
              <a:chExt cx="1297459" cy="2076504"/>
            </a:xfrm>
          </p:grpSpPr>
          <p:sp>
            <p:nvSpPr>
              <p:cNvPr id="24" name="Rounded Rectangle 23"/>
              <p:cNvSpPr/>
              <p:nvPr/>
            </p:nvSpPr>
            <p:spPr>
              <a:xfrm>
                <a:off x="453083" y="1483499"/>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ounded Rectangle 24"/>
              <p:cNvSpPr/>
              <p:nvPr/>
            </p:nvSpPr>
            <p:spPr>
              <a:xfrm>
                <a:off x="1346888" y="1483499"/>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304802" y="2224904"/>
                <a:ext cx="560173" cy="238897"/>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p:nvPr/>
            </p:nvSpPr>
            <p:spPr>
              <a:xfrm>
                <a:off x="444844" y="2859218"/>
                <a:ext cx="280086" cy="271849"/>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p:cNvCxnSpPr>
                <a:stCxn id="24" idx="2"/>
                <a:endCxn id="26" idx="0"/>
              </p:cNvCxnSpPr>
              <p:nvPr/>
            </p:nvCxnSpPr>
            <p:spPr>
              <a:xfrm>
                <a:off x="580770" y="1854201"/>
                <a:ext cx="4119" cy="370702"/>
              </a:xfrm>
              <a:prstGeom prst="straightConnector1">
                <a:avLst/>
              </a:prstGeom>
              <a:noFill/>
              <a:ln w="6350" cap="flat" cmpd="sng" algn="ctr">
                <a:solidFill>
                  <a:sysClr val="windowText" lastClr="000000"/>
                </a:solidFill>
                <a:prstDash val="dash"/>
                <a:miter lim="800000"/>
                <a:tailEnd type="triangle"/>
              </a:ln>
              <a:effectLst/>
            </p:spPr>
          </p:cxnSp>
          <p:cxnSp>
            <p:nvCxnSpPr>
              <p:cNvPr id="29" name="Straight Arrow Connector 28"/>
              <p:cNvCxnSpPr>
                <a:stCxn id="26" idx="2"/>
                <a:endCxn id="27" idx="0"/>
              </p:cNvCxnSpPr>
              <p:nvPr/>
            </p:nvCxnSpPr>
            <p:spPr>
              <a:xfrm flipH="1">
                <a:off x="584888" y="2463801"/>
                <a:ext cx="1" cy="395417"/>
              </a:xfrm>
              <a:prstGeom prst="straightConnector1">
                <a:avLst/>
              </a:prstGeom>
              <a:noFill/>
              <a:ln w="6350" cap="flat" cmpd="sng" algn="ctr">
                <a:solidFill>
                  <a:sysClr val="windowText" lastClr="000000"/>
                </a:solidFill>
                <a:prstDash val="solid"/>
                <a:miter lim="800000"/>
                <a:tailEnd type="triangle"/>
              </a:ln>
              <a:effectLst/>
            </p:spPr>
          </p:cxnSp>
          <p:sp>
            <p:nvSpPr>
              <p:cNvPr id="30" name="TextBox 29"/>
              <p:cNvSpPr txBox="1"/>
              <p:nvPr/>
            </p:nvSpPr>
            <p:spPr>
              <a:xfrm>
                <a:off x="864974" y="3252226"/>
                <a:ext cx="412438" cy="307777"/>
              </a:xfrm>
              <a:prstGeom prst="rect">
                <a:avLst/>
              </a:prstGeom>
              <a:noFill/>
            </p:spPr>
            <p:txBody>
              <a:bodyPr wrap="square" rtlCol="0">
                <a:spAutoFit/>
              </a:bodyPr>
              <a:lstStyle/>
              <a:p>
                <a:r>
                  <a:rPr lang="en-US" sz="1400" dirty="0">
                    <a:solidFill>
                      <a:prstClr val="black"/>
                    </a:solidFill>
                    <a:latin typeface="Segoe UI" panose="020B0502040204020203" pitchFamily="34" charset="0"/>
                    <a:cs typeface="Segoe UI" panose="020B0502040204020203" pitchFamily="34" charset="0"/>
                  </a:rPr>
                  <a:t>(a)</a:t>
                </a:r>
                <a:endParaRPr lang="en-US" sz="2000" dirty="0">
                  <a:solidFill>
                    <a:prstClr val="black"/>
                  </a:solidFill>
                  <a:latin typeface="Segoe UI" panose="020B0502040204020203" pitchFamily="34" charset="0"/>
                  <a:cs typeface="Segoe UI" panose="020B0502040204020203" pitchFamily="34" charset="0"/>
                </a:endParaRPr>
              </a:p>
            </p:txBody>
          </p:sp>
        </p:grpSp>
        <p:sp>
          <p:nvSpPr>
            <p:cNvPr id="23" name="Rectangle 22"/>
            <p:cNvSpPr/>
            <p:nvPr/>
          </p:nvSpPr>
          <p:spPr bwMode="auto">
            <a:xfrm>
              <a:off x="181229" y="2292001"/>
              <a:ext cx="1527581" cy="2301963"/>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grpSp>
      <p:grpSp>
        <p:nvGrpSpPr>
          <p:cNvPr id="31" name="Group 30"/>
          <p:cNvGrpSpPr/>
          <p:nvPr/>
        </p:nvGrpSpPr>
        <p:grpSpPr>
          <a:xfrm>
            <a:off x="2132081" y="2292001"/>
            <a:ext cx="1527581" cy="2301963"/>
            <a:chOff x="2132081" y="2292001"/>
            <a:chExt cx="1527581" cy="2301963"/>
          </a:xfrm>
        </p:grpSpPr>
        <p:grpSp>
          <p:nvGrpSpPr>
            <p:cNvPr id="32" name="Group 31"/>
            <p:cNvGrpSpPr/>
            <p:nvPr/>
          </p:nvGrpSpPr>
          <p:grpSpPr>
            <a:xfrm>
              <a:off x="2236574" y="2318895"/>
              <a:ext cx="1297459" cy="2220667"/>
              <a:chOff x="2496066" y="1339337"/>
              <a:chExt cx="1297459" cy="2220667"/>
            </a:xfrm>
          </p:grpSpPr>
          <p:sp>
            <p:nvSpPr>
              <p:cNvPr id="34" name="Rounded Rectangle 33"/>
              <p:cNvSpPr/>
              <p:nvPr/>
            </p:nvSpPr>
            <p:spPr>
              <a:xfrm>
                <a:off x="2644347" y="1483499"/>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34"/>
              <p:cNvSpPr/>
              <p:nvPr/>
            </p:nvSpPr>
            <p:spPr>
              <a:xfrm>
                <a:off x="3538152" y="1483499"/>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2496066" y="2224904"/>
                <a:ext cx="560173" cy="238897"/>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a:off x="2636108" y="2859218"/>
                <a:ext cx="280086" cy="271849"/>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Arrow Connector 37"/>
              <p:cNvCxnSpPr>
                <a:stCxn id="36" idx="2"/>
                <a:endCxn id="37" idx="0"/>
              </p:cNvCxnSpPr>
              <p:nvPr/>
            </p:nvCxnSpPr>
            <p:spPr>
              <a:xfrm flipH="1">
                <a:off x="2776152" y="2463801"/>
                <a:ext cx="1" cy="395417"/>
              </a:xfrm>
              <a:prstGeom prst="straightConnector1">
                <a:avLst/>
              </a:prstGeom>
              <a:noFill/>
              <a:ln w="6350" cap="flat" cmpd="sng" algn="ctr">
                <a:solidFill>
                  <a:sysClr val="windowText" lastClr="000000"/>
                </a:solidFill>
                <a:prstDash val="solid"/>
                <a:miter lim="800000"/>
                <a:tailEnd type="triangle"/>
              </a:ln>
              <a:effectLst/>
            </p:spPr>
          </p:cxnSp>
          <p:sp>
            <p:nvSpPr>
              <p:cNvPr id="39" name="Explosion 2 38"/>
              <p:cNvSpPr/>
              <p:nvPr/>
            </p:nvSpPr>
            <p:spPr>
              <a:xfrm>
                <a:off x="2496066" y="1339337"/>
                <a:ext cx="560173" cy="634313"/>
              </a:xfrm>
              <a:prstGeom prst="irregularSeal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3052118" y="3252227"/>
                <a:ext cx="412438" cy="307777"/>
              </a:xfrm>
              <a:prstGeom prst="rect">
                <a:avLst/>
              </a:prstGeom>
              <a:noFill/>
            </p:spPr>
            <p:txBody>
              <a:bodyPr wrap="square" rtlCol="0">
                <a:spAutoFit/>
              </a:bodyPr>
              <a:lstStyle/>
              <a:p>
                <a:r>
                  <a:rPr lang="en-US" sz="1400" dirty="0">
                    <a:solidFill>
                      <a:prstClr val="black"/>
                    </a:solidFill>
                    <a:latin typeface="Segoe UI" panose="020B0502040204020203" pitchFamily="34" charset="0"/>
                    <a:cs typeface="Segoe UI" panose="020B0502040204020203" pitchFamily="34" charset="0"/>
                  </a:rPr>
                  <a:t>(b)</a:t>
                </a:r>
                <a:endParaRPr lang="en-US" sz="2000" dirty="0">
                  <a:solidFill>
                    <a:prstClr val="black"/>
                  </a:solidFill>
                  <a:latin typeface="Segoe UI" panose="020B0502040204020203" pitchFamily="34" charset="0"/>
                  <a:cs typeface="Segoe UI" panose="020B0502040204020203" pitchFamily="34" charset="0"/>
                </a:endParaRPr>
              </a:p>
            </p:txBody>
          </p:sp>
        </p:grpSp>
        <p:sp>
          <p:nvSpPr>
            <p:cNvPr id="33" name="Rectangle 32"/>
            <p:cNvSpPr/>
            <p:nvPr/>
          </p:nvSpPr>
          <p:spPr bwMode="auto">
            <a:xfrm>
              <a:off x="2132081" y="2292001"/>
              <a:ext cx="1527581" cy="2301963"/>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grpSp>
      <p:grpSp>
        <p:nvGrpSpPr>
          <p:cNvPr id="41" name="Group 40"/>
          <p:cNvGrpSpPr/>
          <p:nvPr/>
        </p:nvGrpSpPr>
        <p:grpSpPr>
          <a:xfrm>
            <a:off x="4160983" y="1153375"/>
            <a:ext cx="1527581" cy="2301963"/>
            <a:chOff x="4160983" y="1260469"/>
            <a:chExt cx="1527581" cy="2301963"/>
          </a:xfrm>
        </p:grpSpPr>
        <p:grpSp>
          <p:nvGrpSpPr>
            <p:cNvPr id="42" name="Group 41"/>
            <p:cNvGrpSpPr/>
            <p:nvPr/>
          </p:nvGrpSpPr>
          <p:grpSpPr>
            <a:xfrm>
              <a:off x="4256903" y="1286986"/>
              <a:ext cx="1301579" cy="2214323"/>
              <a:chOff x="1392189" y="4056617"/>
              <a:chExt cx="1301579" cy="2214323"/>
            </a:xfrm>
          </p:grpSpPr>
          <p:sp>
            <p:nvSpPr>
              <p:cNvPr id="44" name="Rounded Rectangle 43"/>
              <p:cNvSpPr/>
              <p:nvPr/>
            </p:nvSpPr>
            <p:spPr>
              <a:xfrm>
                <a:off x="1544590" y="4200779"/>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Rounded Rectangle 44"/>
              <p:cNvSpPr/>
              <p:nvPr/>
            </p:nvSpPr>
            <p:spPr>
              <a:xfrm>
                <a:off x="2438395" y="4200779"/>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1396309" y="4942184"/>
                <a:ext cx="560173" cy="238897"/>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Oval 46"/>
              <p:cNvSpPr/>
              <p:nvPr/>
            </p:nvSpPr>
            <p:spPr>
              <a:xfrm>
                <a:off x="1536351" y="5576498"/>
                <a:ext cx="280086" cy="271849"/>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Explosion 2 47"/>
              <p:cNvSpPr/>
              <p:nvPr/>
            </p:nvSpPr>
            <p:spPr>
              <a:xfrm>
                <a:off x="1396309" y="4056617"/>
                <a:ext cx="560173" cy="634313"/>
              </a:xfrm>
              <a:prstGeom prst="irregularSeal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Explosion 2 48"/>
              <p:cNvSpPr/>
              <p:nvPr/>
            </p:nvSpPr>
            <p:spPr>
              <a:xfrm>
                <a:off x="1392189" y="4699167"/>
                <a:ext cx="560173" cy="634313"/>
              </a:xfrm>
              <a:prstGeom prst="irregularSeal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TextBox 49"/>
              <p:cNvSpPr txBox="1"/>
              <p:nvPr/>
            </p:nvSpPr>
            <p:spPr>
              <a:xfrm>
                <a:off x="1952355" y="5963163"/>
                <a:ext cx="412438" cy="307777"/>
              </a:xfrm>
              <a:prstGeom prst="rect">
                <a:avLst/>
              </a:prstGeom>
              <a:noFill/>
            </p:spPr>
            <p:txBody>
              <a:bodyPr wrap="square" rtlCol="0">
                <a:spAutoFit/>
              </a:bodyPr>
              <a:lstStyle/>
              <a:p>
                <a:r>
                  <a:rPr lang="en-US" sz="1400" dirty="0">
                    <a:solidFill>
                      <a:prstClr val="black"/>
                    </a:solidFill>
                    <a:latin typeface="Segoe UI" panose="020B0502040204020203" pitchFamily="34" charset="0"/>
                    <a:cs typeface="Segoe UI" panose="020B0502040204020203" pitchFamily="34" charset="0"/>
                  </a:rPr>
                  <a:t>(c)</a:t>
                </a:r>
                <a:endParaRPr lang="en-US" sz="2000" dirty="0">
                  <a:solidFill>
                    <a:prstClr val="black"/>
                  </a:solidFill>
                  <a:latin typeface="Segoe UI" panose="020B0502040204020203" pitchFamily="34" charset="0"/>
                  <a:cs typeface="Segoe UI" panose="020B0502040204020203" pitchFamily="34" charset="0"/>
                </a:endParaRPr>
              </a:p>
            </p:txBody>
          </p:sp>
        </p:grpSp>
        <p:sp>
          <p:nvSpPr>
            <p:cNvPr id="43" name="Rectangle 42"/>
            <p:cNvSpPr/>
            <p:nvPr/>
          </p:nvSpPr>
          <p:spPr bwMode="auto">
            <a:xfrm>
              <a:off x="4160983" y="1260469"/>
              <a:ext cx="1527581" cy="2301963"/>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grpSp>
      <p:grpSp>
        <p:nvGrpSpPr>
          <p:cNvPr id="51" name="Group 50"/>
          <p:cNvGrpSpPr/>
          <p:nvPr/>
        </p:nvGrpSpPr>
        <p:grpSpPr>
          <a:xfrm>
            <a:off x="6347259" y="1153374"/>
            <a:ext cx="1527581" cy="2301963"/>
            <a:chOff x="6347259" y="1260468"/>
            <a:chExt cx="1527581" cy="2301963"/>
          </a:xfrm>
        </p:grpSpPr>
        <p:grpSp>
          <p:nvGrpSpPr>
            <p:cNvPr id="52" name="Group 51"/>
            <p:cNvGrpSpPr/>
            <p:nvPr/>
          </p:nvGrpSpPr>
          <p:grpSpPr>
            <a:xfrm>
              <a:off x="6452291" y="1286986"/>
              <a:ext cx="1301579" cy="2214324"/>
              <a:chOff x="3587577" y="4056617"/>
              <a:chExt cx="1301579" cy="2214324"/>
            </a:xfrm>
          </p:grpSpPr>
          <p:sp>
            <p:nvSpPr>
              <p:cNvPr id="54" name="Rounded Rectangle 53"/>
              <p:cNvSpPr/>
              <p:nvPr/>
            </p:nvSpPr>
            <p:spPr>
              <a:xfrm>
                <a:off x="3739978" y="4200779"/>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ounded Rectangle 54"/>
              <p:cNvSpPr/>
              <p:nvPr/>
            </p:nvSpPr>
            <p:spPr>
              <a:xfrm>
                <a:off x="4633783" y="4200779"/>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p:cNvSpPr/>
              <p:nvPr/>
            </p:nvSpPr>
            <p:spPr>
              <a:xfrm>
                <a:off x="3591697" y="4942184"/>
                <a:ext cx="560173" cy="238897"/>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a:off x="3731739" y="5576498"/>
                <a:ext cx="280086" cy="271849"/>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Explosion 2 57"/>
              <p:cNvSpPr/>
              <p:nvPr/>
            </p:nvSpPr>
            <p:spPr>
              <a:xfrm>
                <a:off x="3591697" y="4056617"/>
                <a:ext cx="560173" cy="634313"/>
              </a:xfrm>
              <a:prstGeom prst="irregularSeal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Explosion 2 58"/>
              <p:cNvSpPr/>
              <p:nvPr/>
            </p:nvSpPr>
            <p:spPr>
              <a:xfrm>
                <a:off x="3587577" y="4699167"/>
                <a:ext cx="560173" cy="634313"/>
              </a:xfrm>
              <a:prstGeom prst="irregularSeal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Explosion 2 59"/>
              <p:cNvSpPr/>
              <p:nvPr/>
            </p:nvSpPr>
            <p:spPr>
              <a:xfrm>
                <a:off x="3587577" y="5378789"/>
                <a:ext cx="560173" cy="634313"/>
              </a:xfrm>
              <a:prstGeom prst="irregularSeal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TextBox 60"/>
              <p:cNvSpPr txBox="1"/>
              <p:nvPr/>
            </p:nvSpPr>
            <p:spPr>
              <a:xfrm>
                <a:off x="4139499" y="5963164"/>
                <a:ext cx="412438" cy="307777"/>
              </a:xfrm>
              <a:prstGeom prst="rect">
                <a:avLst/>
              </a:prstGeom>
              <a:noFill/>
            </p:spPr>
            <p:txBody>
              <a:bodyPr wrap="square" rtlCol="0">
                <a:spAutoFit/>
              </a:bodyPr>
              <a:lstStyle/>
              <a:p>
                <a:r>
                  <a:rPr lang="en-US" sz="1400" dirty="0">
                    <a:solidFill>
                      <a:prstClr val="black"/>
                    </a:solidFill>
                    <a:latin typeface="Segoe UI" panose="020B0502040204020203" pitchFamily="34" charset="0"/>
                    <a:cs typeface="Segoe UI" panose="020B0502040204020203" pitchFamily="34" charset="0"/>
                  </a:rPr>
                  <a:t>(d)</a:t>
                </a:r>
                <a:endParaRPr lang="en-US" sz="2000" dirty="0">
                  <a:solidFill>
                    <a:prstClr val="black"/>
                  </a:solidFill>
                  <a:latin typeface="Segoe UI" panose="020B0502040204020203" pitchFamily="34" charset="0"/>
                  <a:cs typeface="Segoe UI" panose="020B0502040204020203" pitchFamily="34" charset="0"/>
                </a:endParaRPr>
              </a:p>
            </p:txBody>
          </p:sp>
        </p:grpSp>
        <p:sp>
          <p:nvSpPr>
            <p:cNvPr id="53" name="Rectangle 52"/>
            <p:cNvSpPr/>
            <p:nvPr/>
          </p:nvSpPr>
          <p:spPr bwMode="auto">
            <a:xfrm>
              <a:off x="6347259" y="1260468"/>
              <a:ext cx="1527581" cy="2301963"/>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grpSp>
      <p:grpSp>
        <p:nvGrpSpPr>
          <p:cNvPr id="62" name="Group 61"/>
          <p:cNvGrpSpPr/>
          <p:nvPr/>
        </p:nvGrpSpPr>
        <p:grpSpPr>
          <a:xfrm>
            <a:off x="4160983" y="3562431"/>
            <a:ext cx="1527581" cy="2301963"/>
            <a:chOff x="4160983" y="3562431"/>
            <a:chExt cx="1527581" cy="2301963"/>
          </a:xfrm>
        </p:grpSpPr>
        <p:grpSp>
          <p:nvGrpSpPr>
            <p:cNvPr id="63" name="Group 62"/>
            <p:cNvGrpSpPr/>
            <p:nvPr/>
          </p:nvGrpSpPr>
          <p:grpSpPr>
            <a:xfrm>
              <a:off x="4261023" y="3588949"/>
              <a:ext cx="1297459" cy="2220665"/>
              <a:chOff x="5778843" y="1311876"/>
              <a:chExt cx="1297459" cy="2220665"/>
            </a:xfrm>
          </p:grpSpPr>
          <p:sp>
            <p:nvSpPr>
              <p:cNvPr id="65" name="Rounded Rectangle 64"/>
              <p:cNvSpPr/>
              <p:nvPr/>
            </p:nvSpPr>
            <p:spPr>
              <a:xfrm>
                <a:off x="5927124" y="1456038"/>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ounded Rectangle 65"/>
              <p:cNvSpPr/>
              <p:nvPr/>
            </p:nvSpPr>
            <p:spPr>
              <a:xfrm>
                <a:off x="6820929" y="1456038"/>
                <a:ext cx="255373" cy="370703"/>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p:cNvSpPr/>
              <p:nvPr/>
            </p:nvSpPr>
            <p:spPr>
              <a:xfrm>
                <a:off x="5778843" y="2197443"/>
                <a:ext cx="560173" cy="238897"/>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Oval 67"/>
              <p:cNvSpPr/>
              <p:nvPr/>
            </p:nvSpPr>
            <p:spPr>
              <a:xfrm>
                <a:off x="5918885" y="2831757"/>
                <a:ext cx="280086" cy="271849"/>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Arrow Connector 68"/>
              <p:cNvCxnSpPr>
                <a:stCxn id="66" idx="2"/>
                <a:endCxn id="67" idx="0"/>
              </p:cNvCxnSpPr>
              <p:nvPr/>
            </p:nvCxnSpPr>
            <p:spPr>
              <a:xfrm flipH="1">
                <a:off x="6058929" y="1826740"/>
                <a:ext cx="889686" cy="370702"/>
              </a:xfrm>
              <a:prstGeom prst="straightConnector1">
                <a:avLst/>
              </a:prstGeom>
              <a:noFill/>
              <a:ln w="6350" cap="flat" cmpd="sng" algn="ctr">
                <a:solidFill>
                  <a:sysClr val="windowText" lastClr="000000"/>
                </a:solidFill>
                <a:prstDash val="dash"/>
                <a:miter lim="800000"/>
                <a:tailEnd type="triangle"/>
              </a:ln>
              <a:effectLst/>
            </p:spPr>
          </p:cxnSp>
          <p:cxnSp>
            <p:nvCxnSpPr>
              <p:cNvPr id="70" name="Straight Arrow Connector 69"/>
              <p:cNvCxnSpPr>
                <a:stCxn id="67" idx="2"/>
                <a:endCxn id="68" idx="0"/>
              </p:cNvCxnSpPr>
              <p:nvPr/>
            </p:nvCxnSpPr>
            <p:spPr>
              <a:xfrm flipH="1">
                <a:off x="6058929" y="2436340"/>
                <a:ext cx="1" cy="395417"/>
              </a:xfrm>
              <a:prstGeom prst="straightConnector1">
                <a:avLst/>
              </a:prstGeom>
              <a:noFill/>
              <a:ln w="6350" cap="flat" cmpd="sng" algn="ctr">
                <a:solidFill>
                  <a:sysClr val="windowText" lastClr="000000"/>
                </a:solidFill>
                <a:prstDash val="solid"/>
                <a:miter lim="800000"/>
                <a:tailEnd type="triangle"/>
              </a:ln>
              <a:effectLst/>
            </p:spPr>
          </p:cxnSp>
          <p:sp>
            <p:nvSpPr>
              <p:cNvPr id="71" name="Explosion 2 70"/>
              <p:cNvSpPr/>
              <p:nvPr/>
            </p:nvSpPr>
            <p:spPr>
              <a:xfrm>
                <a:off x="5778843" y="1311876"/>
                <a:ext cx="560173" cy="634313"/>
              </a:xfrm>
              <a:prstGeom prst="irregularSeal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p:cNvSpPr txBox="1"/>
              <p:nvPr/>
            </p:nvSpPr>
            <p:spPr>
              <a:xfrm>
                <a:off x="6334893" y="3224764"/>
                <a:ext cx="412438" cy="307777"/>
              </a:xfrm>
              <a:prstGeom prst="rect">
                <a:avLst/>
              </a:prstGeom>
              <a:noFill/>
            </p:spPr>
            <p:txBody>
              <a:bodyPr wrap="square" rtlCol="0">
                <a:spAutoFit/>
              </a:bodyPr>
              <a:lstStyle/>
              <a:p>
                <a:r>
                  <a:rPr lang="en-US" sz="1400" dirty="0">
                    <a:solidFill>
                      <a:prstClr val="black"/>
                    </a:solidFill>
                    <a:latin typeface="Segoe UI" panose="020B0502040204020203" pitchFamily="34" charset="0"/>
                    <a:cs typeface="Segoe UI" panose="020B0502040204020203" pitchFamily="34" charset="0"/>
                  </a:rPr>
                  <a:t>(e)</a:t>
                </a:r>
                <a:endParaRPr lang="en-US" sz="2000" dirty="0">
                  <a:solidFill>
                    <a:prstClr val="black"/>
                  </a:solidFill>
                  <a:latin typeface="Segoe UI" panose="020B0502040204020203" pitchFamily="34" charset="0"/>
                  <a:cs typeface="Segoe UI" panose="020B0502040204020203" pitchFamily="34" charset="0"/>
                </a:endParaRPr>
              </a:p>
            </p:txBody>
          </p:sp>
        </p:grpSp>
        <p:sp>
          <p:nvSpPr>
            <p:cNvPr id="64" name="Rectangle 63"/>
            <p:cNvSpPr/>
            <p:nvPr/>
          </p:nvSpPr>
          <p:spPr bwMode="auto">
            <a:xfrm>
              <a:off x="4160983" y="3562431"/>
              <a:ext cx="1527581" cy="2301963"/>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grpSp>
      <p:sp>
        <p:nvSpPr>
          <p:cNvPr id="73" name="Right Arrow 72"/>
          <p:cNvSpPr/>
          <p:nvPr/>
        </p:nvSpPr>
        <p:spPr bwMode="auto">
          <a:xfrm>
            <a:off x="1754661" y="3358515"/>
            <a:ext cx="338728" cy="246852"/>
          </a:xfrm>
          <a:prstGeom prst="rightArrow">
            <a:avLst>
              <a:gd name="adj1" fmla="val 29977"/>
              <a:gd name="adj2" fmla="val 50000"/>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4" name="Right Arrow 73"/>
          <p:cNvSpPr/>
          <p:nvPr/>
        </p:nvSpPr>
        <p:spPr bwMode="auto">
          <a:xfrm rot="19933242">
            <a:off x="3670596" y="2888753"/>
            <a:ext cx="487116" cy="246852"/>
          </a:xfrm>
          <a:prstGeom prst="rightArrow">
            <a:avLst>
              <a:gd name="adj1" fmla="val 29977"/>
              <a:gd name="adj2" fmla="val 50000"/>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5" name="Right Arrow 74"/>
          <p:cNvSpPr/>
          <p:nvPr/>
        </p:nvSpPr>
        <p:spPr bwMode="auto">
          <a:xfrm>
            <a:off x="5768882" y="2213966"/>
            <a:ext cx="549543" cy="246852"/>
          </a:xfrm>
          <a:prstGeom prst="rightArrow">
            <a:avLst>
              <a:gd name="adj1" fmla="val 29977"/>
              <a:gd name="adj2" fmla="val 50000"/>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6" name="Right Arrow 75"/>
          <p:cNvSpPr/>
          <p:nvPr/>
        </p:nvSpPr>
        <p:spPr bwMode="auto">
          <a:xfrm rot="1955547">
            <a:off x="3678548" y="3807689"/>
            <a:ext cx="487116" cy="246852"/>
          </a:xfrm>
          <a:prstGeom prst="rightArrow">
            <a:avLst>
              <a:gd name="adj1" fmla="val 29977"/>
              <a:gd name="adj2" fmla="val 50000"/>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7" name="Rectangle 76"/>
          <p:cNvSpPr/>
          <p:nvPr/>
        </p:nvSpPr>
        <p:spPr>
          <a:xfrm>
            <a:off x="552963" y="1342790"/>
            <a:ext cx="1746421"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rPr>
              <a:t>Example</a:t>
            </a:r>
            <a:endParaRPr kumimoji="0" lang="en-US" sz="2000" b="0" i="0" u="none" strike="noStrike" kern="0" cap="none" spc="0" normalizeH="0" baseline="0" noProof="0" dirty="0">
              <a:ln>
                <a:noFill/>
              </a:ln>
              <a:solidFill>
                <a:prstClr val="black"/>
              </a:solidFill>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78" name="Rectangle 77"/>
          <p:cNvSpPr/>
          <p:nvPr/>
        </p:nvSpPr>
        <p:spPr>
          <a:xfrm>
            <a:off x="204423" y="4764293"/>
            <a:ext cx="3559716" cy="1169551"/>
          </a:xfrm>
          <a:prstGeom prst="rect">
            <a:avLst/>
          </a:prstGeom>
        </p:spPr>
        <p:txBody>
          <a:bodyPr wrap="square">
            <a:spAutoFit/>
          </a:bodyPr>
          <a:lstStyle/>
          <a:p>
            <a:pPr lvl="0"/>
            <a:r>
              <a:rPr kumimoji="0" lang="en-US" altLang="zh-CN" sz="14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a:t>
            </a:r>
            <a:r>
              <a:rPr lang="en-US" sz="1400" dirty="0">
                <a:solidFill>
                  <a:schemeClr val="bg1">
                    <a:lumMod val="50000"/>
                  </a:schemeClr>
                </a:solidFill>
                <a:latin typeface="Segoe UI" panose="020B0502040204020203" pitchFamily="34" charset="0"/>
                <a:cs typeface="Segoe UI" panose="020B0502040204020203" pitchFamily="34" charset="0"/>
              </a:rPr>
              <a:t>→(b): Initial disruption at diesel tank</a:t>
            </a:r>
          </a:p>
          <a:p>
            <a:pPr lvl="0"/>
            <a:r>
              <a:rPr kumimoji="0" lang="en-US" sz="1400" b="0" i="0" u="none" strike="noStrike" kern="0" cap="none" spc="0" normalizeH="0" baseline="0" noProof="0" dirty="0">
                <a:ln>
                  <a:noFill/>
                </a:ln>
                <a:solidFill>
                  <a:schemeClr val="bg1">
                    <a:lumMod val="50000"/>
                  </a:schemeClr>
                </a:solidFill>
                <a:effectLst/>
                <a:uLnTx/>
                <a:uFillTx/>
                <a:latin typeface="Segoe UI" panose="020B0502040204020203" pitchFamily="34" charset="0"/>
                <a:cs typeface="Segoe UI" panose="020B0502040204020203" pitchFamily="34" charset="0"/>
              </a:rPr>
              <a:t>(b)</a:t>
            </a:r>
            <a:r>
              <a:rPr lang="en-US" sz="1400" dirty="0">
                <a:solidFill>
                  <a:schemeClr val="bg1">
                    <a:lumMod val="50000"/>
                  </a:schemeClr>
                </a:solidFill>
                <a:latin typeface="Segoe UI" panose="020B0502040204020203" pitchFamily="34" charset="0"/>
                <a:cs typeface="Segoe UI" panose="020B0502040204020203" pitchFamily="34" charset="0"/>
              </a:rPr>
              <a:t>→(c): Resource failure at generator</a:t>
            </a:r>
          </a:p>
          <a:p>
            <a:pPr lvl="0"/>
            <a:r>
              <a:rPr lang="en-US" sz="1400" kern="0" dirty="0">
                <a:solidFill>
                  <a:schemeClr val="bg1">
                    <a:lumMod val="50000"/>
                  </a:schemeClr>
                </a:solidFill>
                <a:latin typeface="Segoe UI" panose="020B0502040204020203" pitchFamily="34" charset="0"/>
                <a:cs typeface="Segoe UI" panose="020B0502040204020203" pitchFamily="34" charset="0"/>
              </a:rPr>
              <a:t>(c)</a:t>
            </a:r>
            <a:r>
              <a:rPr lang="en-US" sz="1400" dirty="0">
                <a:solidFill>
                  <a:schemeClr val="bg1">
                    <a:lumMod val="50000"/>
                  </a:schemeClr>
                </a:solidFill>
                <a:latin typeface="Segoe UI" panose="020B0502040204020203" pitchFamily="34" charset="0"/>
                <a:cs typeface="Segoe UI" panose="020B0502040204020203" pitchFamily="34" charset="0"/>
              </a:rPr>
              <a:t>→(d): Support failure at pump</a:t>
            </a:r>
          </a:p>
          <a:p>
            <a:pPr lvl="0"/>
            <a:r>
              <a:rPr lang="en-US" sz="1400" kern="0" dirty="0">
                <a:solidFill>
                  <a:schemeClr val="bg1">
                    <a:lumMod val="50000"/>
                  </a:schemeClr>
                </a:solidFill>
                <a:latin typeface="Segoe UI" panose="020B0502040204020203" pitchFamily="34" charset="0"/>
                <a:cs typeface="Segoe UI" panose="020B0502040204020203" pitchFamily="34" charset="0"/>
              </a:rPr>
              <a:t>(b)</a:t>
            </a:r>
            <a:r>
              <a:rPr lang="en-US" sz="1400" dirty="0">
                <a:solidFill>
                  <a:schemeClr val="bg1">
                    <a:lumMod val="50000"/>
                  </a:schemeClr>
                </a:solidFill>
                <a:latin typeface="Segoe UI" panose="020B0502040204020203" pitchFamily="34" charset="0"/>
                <a:cs typeface="Segoe UI" panose="020B0502040204020203" pitchFamily="34" charset="0"/>
              </a:rPr>
              <a:t>→(e): Diesel generator seeks supply from another diesel tank</a:t>
            </a:r>
            <a:endParaRPr kumimoji="0" lang="en-US" sz="1400" b="0" i="0" u="none" strike="noStrike" kern="0" cap="none" spc="0" normalizeH="0" baseline="0" noProof="0" dirty="0">
              <a:ln>
                <a:noFill/>
              </a:ln>
              <a:solidFill>
                <a:schemeClr val="bg1">
                  <a:lumMod val="50000"/>
                </a:schemeClr>
              </a:solidFill>
              <a:effectLst/>
              <a:uLnTx/>
              <a:uFillTx/>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fld id="{40DC6A77-D613-4E41-B325-681F07F3C406}" type="slidenum">
              <a:rPr lang="en-US" altLang="en-US">
                <a:solidFill>
                  <a:sysClr val="windowText" lastClr="000000"/>
                </a:solidFill>
              </a:rPr>
              <a:pPr/>
              <a:t>8</a:t>
            </a:fld>
            <a:endParaRPr lang="en-US" altLang="en-US" dirty="0">
              <a:solidFill>
                <a:sysClr val="windowText" lastClr="000000"/>
              </a:solidFill>
            </a:endParaRPr>
          </a:p>
        </p:txBody>
      </p:sp>
    </p:spTree>
    <p:extLst>
      <p:ext uri="{BB962C8B-B14F-4D97-AF65-F5344CB8AC3E}">
        <p14:creationId xmlns:p14="http://schemas.microsoft.com/office/powerpoint/2010/main" val="1958339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76200"/>
            <a:ext cx="7772400" cy="11430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solidFill>
                  <a:srgbClr val="777777"/>
                </a:solidFill>
                <a:latin typeface="Segoe UI Semibold" panose="020B0702040204020203" pitchFamily="34" charset="0"/>
                <a:cs typeface="Segoe UI Semibold" panose="020B0702040204020203" pitchFamily="34" charset="0"/>
              </a:rPr>
              <a:t>Interdependency Model Formulation</a:t>
            </a:r>
            <a:endParaRPr lang="en-US" altLang="en-US" sz="3200" dirty="0">
              <a:solidFill>
                <a:srgbClr val="777777"/>
              </a:solidFill>
              <a:latin typeface="Segoe UI Semibold" panose="020B0702040204020203" pitchFamily="34" charset="0"/>
              <a:cs typeface="Segoe UI Semibold" panose="020B0702040204020203" pitchFamily="34" charset="0"/>
            </a:endParaRPr>
          </a:p>
        </p:txBody>
      </p:sp>
      <p:sp>
        <p:nvSpPr>
          <p:cNvPr id="6" name="TextBox 5"/>
          <p:cNvSpPr txBox="1"/>
          <p:nvPr/>
        </p:nvSpPr>
        <p:spPr>
          <a:xfrm>
            <a:off x="556953" y="1111136"/>
            <a:ext cx="2618509" cy="338554"/>
          </a:xfrm>
          <a:prstGeom prst="rect">
            <a:avLst/>
          </a:prstGeom>
          <a:noFill/>
        </p:spPr>
        <p:txBody>
          <a:bodyPr wrap="square" rtlCol="0">
            <a:spAutoFit/>
          </a:bodyPr>
          <a:lstStyle/>
          <a:p>
            <a:r>
              <a:rPr lang="en-US" sz="1600" dirty="0">
                <a:solidFill>
                  <a:prstClr val="black"/>
                </a:solidFill>
                <a:latin typeface="Segoe UI" panose="020B0502040204020203" pitchFamily="34" charset="0"/>
                <a:cs typeface="Segoe UI" panose="020B0502040204020203" pitchFamily="34" charset="0"/>
              </a:rPr>
              <a:t>Interdependency function</a:t>
            </a:r>
          </a:p>
        </p:txBody>
      </p:sp>
      <p:graphicFrame>
        <p:nvGraphicFramePr>
          <p:cNvPr id="8" name="Object 7"/>
          <p:cNvGraphicFramePr>
            <a:graphicFrameLocks noChangeAspect="1"/>
          </p:cNvGraphicFramePr>
          <p:nvPr>
            <p:extLst/>
          </p:nvPr>
        </p:nvGraphicFramePr>
        <p:xfrm>
          <a:off x="2992111" y="1043302"/>
          <a:ext cx="4210984" cy="523701"/>
        </p:xfrm>
        <a:graphic>
          <a:graphicData uri="http://schemas.openxmlformats.org/presentationml/2006/ole">
            <mc:AlternateContent xmlns:mc="http://schemas.openxmlformats.org/markup-compatibility/2006">
              <mc:Choice xmlns:v="urn:schemas-microsoft-com:vml" Requires="v">
                <p:oleObj spid="_x0000_s2723" name="Equation" r:id="rId4" imgW="4140200" imgH="495300" progId="Equation.DSMT4">
                  <p:embed/>
                </p:oleObj>
              </mc:Choice>
              <mc:Fallback>
                <p:oleObj name="Equation" r:id="rId4" imgW="4140200" imgH="495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111" y="1043302"/>
                        <a:ext cx="4210984" cy="523701"/>
                      </a:xfrm>
                      <a:prstGeom prst="rect">
                        <a:avLst/>
                      </a:prstGeom>
                      <a:noFill/>
                    </p:spPr>
                  </p:pic>
                </p:oleObj>
              </mc:Fallback>
            </mc:AlternateContent>
          </a:graphicData>
        </a:graphic>
      </p:graphicFrame>
      <p:cxnSp>
        <p:nvCxnSpPr>
          <p:cNvPr id="9" name="Straight Arrow Connector 8"/>
          <p:cNvCxnSpPr/>
          <p:nvPr/>
        </p:nvCxnSpPr>
        <p:spPr bwMode="auto">
          <a:xfrm flipH="1">
            <a:off x="4598220" y="1567003"/>
            <a:ext cx="206131" cy="16919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5431701" y="1567811"/>
            <a:ext cx="159500" cy="13496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4598220" y="1567003"/>
            <a:ext cx="49291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5185241" y="1567003"/>
            <a:ext cx="72145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536968" y="1702778"/>
            <a:ext cx="2065777" cy="276999"/>
          </a:xfrm>
          <a:prstGeom prst="rect">
            <a:avLst/>
          </a:prstGeom>
          <a:noFill/>
        </p:spPr>
        <p:txBody>
          <a:bodyPr wrap="square" rtlCol="0">
            <a:spAutoFit/>
          </a:bodyPr>
          <a:lstStyle/>
          <a:p>
            <a:r>
              <a:rPr lang="en-US" sz="1200" dirty="0">
                <a:solidFill>
                  <a:prstClr val="black"/>
                </a:solidFill>
                <a:latin typeface="Segoe UI" panose="020B0502040204020203" pitchFamily="34" charset="0"/>
                <a:cs typeface="Segoe UI" panose="020B0502040204020203" pitchFamily="34" charset="0"/>
              </a:rPr>
              <a:t>Functional support</a:t>
            </a:r>
          </a:p>
        </p:txBody>
      </p:sp>
      <p:sp>
        <p:nvSpPr>
          <p:cNvPr id="14" name="TextBox 13"/>
          <p:cNvSpPr txBox="1"/>
          <p:nvPr/>
        </p:nvSpPr>
        <p:spPr>
          <a:xfrm>
            <a:off x="5229251" y="1702777"/>
            <a:ext cx="2236058" cy="276999"/>
          </a:xfrm>
          <a:prstGeom prst="rect">
            <a:avLst/>
          </a:prstGeom>
          <a:noFill/>
        </p:spPr>
        <p:txBody>
          <a:bodyPr wrap="square" rtlCol="0">
            <a:spAutoFit/>
          </a:bodyPr>
          <a:lstStyle/>
          <a:p>
            <a:r>
              <a:rPr lang="en-US" sz="1200" dirty="0">
                <a:solidFill>
                  <a:prstClr val="black"/>
                </a:solidFill>
                <a:latin typeface="Segoe UI" panose="020B0502040204020203" pitchFamily="34" charset="0"/>
                <a:cs typeface="Segoe UI" panose="020B0502040204020203" pitchFamily="34" charset="0"/>
              </a:rPr>
              <a:t>Resource support</a:t>
            </a:r>
          </a:p>
        </p:txBody>
      </p:sp>
      <p:sp>
        <p:nvSpPr>
          <p:cNvPr id="15" name="TextBox 14"/>
          <p:cNvSpPr txBox="1"/>
          <p:nvPr/>
        </p:nvSpPr>
        <p:spPr>
          <a:xfrm>
            <a:off x="564569" y="2269858"/>
            <a:ext cx="2618509" cy="338554"/>
          </a:xfrm>
          <a:prstGeom prst="rect">
            <a:avLst/>
          </a:prstGeom>
          <a:noFill/>
        </p:spPr>
        <p:txBody>
          <a:bodyPr wrap="square" rtlCol="0">
            <a:spAutoFit/>
          </a:bodyPr>
          <a:lstStyle/>
          <a:p>
            <a:r>
              <a:rPr lang="en-US" sz="1600" dirty="0">
                <a:solidFill>
                  <a:prstClr val="black"/>
                </a:solidFill>
                <a:latin typeface="Segoe UI" panose="020B0502040204020203" pitchFamily="34" charset="0"/>
                <a:cs typeface="Segoe UI" panose="020B0502040204020203" pitchFamily="34" charset="0"/>
              </a:rPr>
              <a:t>Initial disruption</a:t>
            </a:r>
          </a:p>
        </p:txBody>
      </p:sp>
      <p:graphicFrame>
        <p:nvGraphicFramePr>
          <p:cNvPr id="18" name="Object 17"/>
          <p:cNvGraphicFramePr>
            <a:graphicFrameLocks noChangeAspect="1"/>
          </p:cNvGraphicFramePr>
          <p:nvPr>
            <p:extLst>
              <p:ext uri="{D42A27DB-BD31-4B8C-83A1-F6EECF244321}">
                <p14:modId xmlns:p14="http://schemas.microsoft.com/office/powerpoint/2010/main" val="1767142150"/>
              </p:ext>
            </p:extLst>
          </p:nvPr>
        </p:nvGraphicFramePr>
        <p:xfrm>
          <a:off x="2943045" y="2269325"/>
          <a:ext cx="1034440" cy="258610"/>
        </p:xfrm>
        <a:graphic>
          <a:graphicData uri="http://schemas.openxmlformats.org/presentationml/2006/ole">
            <mc:AlternateContent xmlns:mc="http://schemas.openxmlformats.org/markup-compatibility/2006">
              <mc:Choice xmlns:v="urn:schemas-microsoft-com:vml" Requires="v">
                <p:oleObj spid="_x0000_s2724" name="Equation" r:id="rId6" imgW="914400" imgH="228600" progId="Equation.DSMT4">
                  <p:embed/>
                </p:oleObj>
              </mc:Choice>
              <mc:Fallback>
                <p:oleObj name="Equation" r:id="rId6" imgW="9144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3045" y="2269325"/>
                        <a:ext cx="1034440" cy="258610"/>
                      </a:xfrm>
                      <a:prstGeom prst="rect">
                        <a:avLst/>
                      </a:prstGeom>
                      <a:noFill/>
                    </p:spPr>
                  </p:pic>
                </p:oleObj>
              </mc:Fallback>
            </mc:AlternateContent>
          </a:graphicData>
        </a:graphic>
      </p:graphicFrame>
      <p:sp>
        <p:nvSpPr>
          <p:cNvPr id="36" name="TextBox 35"/>
          <p:cNvSpPr txBox="1"/>
          <p:nvPr/>
        </p:nvSpPr>
        <p:spPr>
          <a:xfrm>
            <a:off x="564569" y="1995381"/>
            <a:ext cx="2618509" cy="338554"/>
          </a:xfrm>
          <a:prstGeom prst="rect">
            <a:avLst/>
          </a:prstGeom>
          <a:noFill/>
        </p:spPr>
        <p:txBody>
          <a:bodyPr wrap="square" rtlCol="0">
            <a:spAutoFit/>
          </a:bodyPr>
          <a:lstStyle/>
          <a:p>
            <a:r>
              <a:rPr lang="en-US" sz="1600" dirty="0">
                <a:solidFill>
                  <a:prstClr val="black"/>
                </a:solidFill>
                <a:latin typeface="Segoe UI" panose="020B0502040204020203" pitchFamily="34" charset="0"/>
                <a:cs typeface="Segoe UI" panose="020B0502040204020203" pitchFamily="34" charset="0"/>
              </a:rPr>
              <a:t>Finite resource capacity</a:t>
            </a:r>
          </a:p>
        </p:txBody>
      </p:sp>
      <p:graphicFrame>
        <p:nvGraphicFramePr>
          <p:cNvPr id="39" name="Object 38"/>
          <p:cNvGraphicFramePr>
            <a:graphicFrameLocks noChangeAspect="1"/>
          </p:cNvGraphicFramePr>
          <p:nvPr>
            <p:extLst/>
          </p:nvPr>
        </p:nvGraphicFramePr>
        <p:xfrm>
          <a:off x="2943045" y="2041516"/>
          <a:ext cx="2247900" cy="257175"/>
        </p:xfrm>
        <a:graphic>
          <a:graphicData uri="http://schemas.openxmlformats.org/presentationml/2006/ole">
            <mc:AlternateContent xmlns:mc="http://schemas.openxmlformats.org/markup-compatibility/2006">
              <mc:Choice xmlns:v="urn:schemas-microsoft-com:vml" Requires="v">
                <p:oleObj spid="_x0000_s2725" name="Equation" r:id="rId8" imgW="2260600" imgH="254000" progId="Equation.DSMT4">
                  <p:embed/>
                </p:oleObj>
              </mc:Choice>
              <mc:Fallback>
                <p:oleObj name="Equation" r:id="rId8" imgW="2260600" imgH="254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3045" y="2041516"/>
                        <a:ext cx="224790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Box 39"/>
          <p:cNvSpPr txBox="1"/>
          <p:nvPr/>
        </p:nvSpPr>
        <p:spPr>
          <a:xfrm>
            <a:off x="564569" y="2816901"/>
            <a:ext cx="2618509" cy="338554"/>
          </a:xfrm>
          <a:prstGeom prst="rect">
            <a:avLst/>
          </a:prstGeom>
          <a:noFill/>
        </p:spPr>
        <p:txBody>
          <a:bodyPr wrap="square" rtlCol="0">
            <a:spAutoFit/>
          </a:bodyPr>
          <a:lstStyle/>
          <a:p>
            <a:r>
              <a:rPr lang="en-US" sz="1600" dirty="0">
                <a:solidFill>
                  <a:prstClr val="black"/>
                </a:solidFill>
                <a:latin typeface="Segoe UI" panose="020B0502040204020203" pitchFamily="34" charset="0"/>
                <a:cs typeface="Segoe UI" panose="020B0502040204020203" pitchFamily="34" charset="0"/>
              </a:rPr>
              <a:t>Flow conservation</a:t>
            </a:r>
          </a:p>
        </p:txBody>
      </p:sp>
      <p:sp>
        <p:nvSpPr>
          <p:cNvPr id="51" name="TextBox 50"/>
          <p:cNvSpPr txBox="1"/>
          <p:nvPr/>
        </p:nvSpPr>
        <p:spPr>
          <a:xfrm>
            <a:off x="7331942" y="1129742"/>
            <a:ext cx="406844" cy="276999"/>
          </a:xfrm>
          <a:prstGeom prst="rect">
            <a:avLst/>
          </a:prstGeom>
          <a:noFill/>
        </p:spPr>
        <p:txBody>
          <a:bodyPr wrap="square" rtlCol="0">
            <a:spAutoFit/>
          </a:bodyPr>
          <a:lstStyle/>
          <a:p>
            <a:r>
              <a:rPr lang="en-US" sz="1200" dirty="0">
                <a:solidFill>
                  <a:prstClr val="black"/>
                </a:solidFill>
                <a:latin typeface="Segoe UI" panose="020B0502040204020203" pitchFamily="34" charset="0"/>
              </a:rPr>
              <a:t>(1)</a:t>
            </a:r>
          </a:p>
        </p:txBody>
      </p:sp>
      <p:sp>
        <p:nvSpPr>
          <p:cNvPr id="52" name="TextBox 51"/>
          <p:cNvSpPr txBox="1"/>
          <p:nvPr/>
        </p:nvSpPr>
        <p:spPr>
          <a:xfrm>
            <a:off x="7331942" y="1979776"/>
            <a:ext cx="406844" cy="276999"/>
          </a:xfrm>
          <a:prstGeom prst="rect">
            <a:avLst/>
          </a:prstGeom>
          <a:noFill/>
        </p:spPr>
        <p:txBody>
          <a:bodyPr wrap="square" rtlCol="0">
            <a:spAutoFit/>
          </a:bodyPr>
          <a:lstStyle/>
          <a:p>
            <a:r>
              <a:rPr lang="en-US" sz="1200" dirty="0">
                <a:solidFill>
                  <a:prstClr val="black"/>
                </a:solidFill>
                <a:latin typeface="Segoe UI" panose="020B0502040204020203" pitchFamily="34" charset="0"/>
              </a:rPr>
              <a:t>(2)</a:t>
            </a:r>
          </a:p>
        </p:txBody>
      </p:sp>
      <p:sp>
        <p:nvSpPr>
          <p:cNvPr id="53" name="TextBox 52"/>
          <p:cNvSpPr txBox="1"/>
          <p:nvPr/>
        </p:nvSpPr>
        <p:spPr>
          <a:xfrm>
            <a:off x="7331942" y="2162136"/>
            <a:ext cx="406844" cy="276999"/>
          </a:xfrm>
          <a:prstGeom prst="rect">
            <a:avLst/>
          </a:prstGeom>
          <a:noFill/>
        </p:spPr>
        <p:txBody>
          <a:bodyPr wrap="square" rtlCol="0">
            <a:spAutoFit/>
          </a:bodyPr>
          <a:lstStyle/>
          <a:p>
            <a:r>
              <a:rPr lang="en-US" sz="1200" dirty="0">
                <a:solidFill>
                  <a:prstClr val="black"/>
                </a:solidFill>
                <a:latin typeface="Segoe UI" panose="020B0502040204020203" pitchFamily="34" charset="0"/>
              </a:rPr>
              <a:t>(3)</a:t>
            </a:r>
          </a:p>
        </p:txBody>
      </p:sp>
      <p:sp>
        <p:nvSpPr>
          <p:cNvPr id="41" name="TextBox 40"/>
          <p:cNvSpPr txBox="1"/>
          <p:nvPr/>
        </p:nvSpPr>
        <p:spPr>
          <a:xfrm>
            <a:off x="556952" y="2540056"/>
            <a:ext cx="2618509" cy="338554"/>
          </a:xfrm>
          <a:prstGeom prst="rect">
            <a:avLst/>
          </a:prstGeom>
          <a:noFill/>
        </p:spPr>
        <p:txBody>
          <a:bodyPr wrap="square" rtlCol="0">
            <a:spAutoFit/>
          </a:bodyPr>
          <a:lstStyle/>
          <a:p>
            <a:r>
              <a:rPr lang="en-US" sz="1600" dirty="0">
                <a:solidFill>
                  <a:prstClr val="black"/>
                </a:solidFill>
                <a:latin typeface="Segoe UI" panose="020B0502040204020203" pitchFamily="34" charset="0"/>
                <a:cs typeface="Segoe UI" panose="020B0502040204020203" pitchFamily="34" charset="0"/>
              </a:rPr>
              <a:t>Restoration</a:t>
            </a:r>
          </a:p>
        </p:txBody>
      </p:sp>
      <p:sp>
        <p:nvSpPr>
          <p:cNvPr id="44" name="TextBox 43"/>
          <p:cNvSpPr txBox="1"/>
          <p:nvPr/>
        </p:nvSpPr>
        <p:spPr>
          <a:xfrm>
            <a:off x="7324325" y="2432334"/>
            <a:ext cx="406844" cy="276999"/>
          </a:xfrm>
          <a:prstGeom prst="rect">
            <a:avLst/>
          </a:prstGeom>
          <a:noFill/>
        </p:spPr>
        <p:txBody>
          <a:bodyPr wrap="square" rtlCol="0">
            <a:spAutoFit/>
          </a:bodyPr>
          <a:lstStyle/>
          <a:p>
            <a:r>
              <a:rPr lang="en-US" sz="1200" dirty="0">
                <a:solidFill>
                  <a:prstClr val="black"/>
                </a:solidFill>
                <a:latin typeface="Segoe UI" panose="020B0502040204020203" pitchFamily="34" charset="0"/>
              </a:rPr>
              <a:t>(4)</a:t>
            </a:r>
          </a:p>
        </p:txBody>
      </p:sp>
      <p:pic>
        <p:nvPicPr>
          <p:cNvPr id="2" name="Picture 1"/>
          <p:cNvPicPr>
            <a:picLocks noChangeAspect="1"/>
          </p:cNvPicPr>
          <p:nvPr/>
        </p:nvPicPr>
        <p:blipFill>
          <a:blip r:embed="rId10"/>
          <a:stretch>
            <a:fillRect/>
          </a:stretch>
        </p:blipFill>
        <p:spPr>
          <a:xfrm>
            <a:off x="2884265" y="2538508"/>
            <a:ext cx="1182730" cy="264105"/>
          </a:xfrm>
          <a:prstGeom prst="rect">
            <a:avLst/>
          </a:prstGeom>
        </p:spPr>
      </p:pic>
      <p:pic>
        <p:nvPicPr>
          <p:cNvPr id="3" name="Picture 2"/>
          <p:cNvPicPr>
            <a:picLocks noChangeAspect="1"/>
          </p:cNvPicPr>
          <p:nvPr/>
        </p:nvPicPr>
        <p:blipFill>
          <a:blip r:embed="rId11"/>
          <a:stretch>
            <a:fillRect/>
          </a:stretch>
        </p:blipFill>
        <p:spPr>
          <a:xfrm>
            <a:off x="2884265" y="2816901"/>
            <a:ext cx="2053817" cy="1611122"/>
          </a:xfrm>
          <a:prstGeom prst="rect">
            <a:avLst/>
          </a:prstGeom>
        </p:spPr>
      </p:pic>
      <p:sp>
        <p:nvSpPr>
          <p:cNvPr id="46" name="TextBox 45"/>
          <p:cNvSpPr txBox="1"/>
          <p:nvPr/>
        </p:nvSpPr>
        <p:spPr>
          <a:xfrm>
            <a:off x="564569" y="4625991"/>
            <a:ext cx="2618509" cy="338554"/>
          </a:xfrm>
          <a:prstGeom prst="rect">
            <a:avLst/>
          </a:prstGeom>
          <a:noFill/>
        </p:spPr>
        <p:txBody>
          <a:bodyPr wrap="square" rtlCol="0">
            <a:spAutoFit/>
          </a:bodyPr>
          <a:lstStyle/>
          <a:p>
            <a:r>
              <a:rPr lang="en-US" sz="1600" b="1" dirty="0">
                <a:solidFill>
                  <a:prstClr val="black"/>
                </a:solidFill>
                <a:latin typeface="Segoe UI" panose="020B0502040204020203" pitchFamily="34" charset="0"/>
                <a:cs typeface="Segoe UI" panose="020B0502040204020203" pitchFamily="34" charset="0"/>
              </a:rPr>
              <a:t>System equilibrium</a:t>
            </a:r>
          </a:p>
        </p:txBody>
      </p:sp>
      <p:sp>
        <p:nvSpPr>
          <p:cNvPr id="47" name="TextBox 46"/>
          <p:cNvSpPr txBox="1"/>
          <p:nvPr/>
        </p:nvSpPr>
        <p:spPr>
          <a:xfrm>
            <a:off x="7316708" y="2706646"/>
            <a:ext cx="406844" cy="276999"/>
          </a:xfrm>
          <a:prstGeom prst="rect">
            <a:avLst/>
          </a:prstGeom>
          <a:noFill/>
        </p:spPr>
        <p:txBody>
          <a:bodyPr wrap="square" rtlCol="0">
            <a:spAutoFit/>
          </a:bodyPr>
          <a:lstStyle/>
          <a:p>
            <a:r>
              <a:rPr lang="en-US" sz="1200" dirty="0">
                <a:solidFill>
                  <a:prstClr val="black"/>
                </a:solidFill>
                <a:latin typeface="Segoe UI" panose="020B0502040204020203" pitchFamily="34" charset="0"/>
              </a:rPr>
              <a:t>(5)</a:t>
            </a:r>
          </a:p>
        </p:txBody>
      </p:sp>
      <p:sp>
        <p:nvSpPr>
          <p:cNvPr id="48" name="TextBox 47"/>
          <p:cNvSpPr txBox="1"/>
          <p:nvPr/>
        </p:nvSpPr>
        <p:spPr>
          <a:xfrm>
            <a:off x="7331942" y="3307433"/>
            <a:ext cx="406844" cy="276999"/>
          </a:xfrm>
          <a:prstGeom prst="rect">
            <a:avLst/>
          </a:prstGeom>
          <a:noFill/>
        </p:spPr>
        <p:txBody>
          <a:bodyPr wrap="square" rtlCol="0">
            <a:spAutoFit/>
          </a:bodyPr>
          <a:lstStyle/>
          <a:p>
            <a:r>
              <a:rPr lang="en-US" sz="1200" dirty="0">
                <a:solidFill>
                  <a:prstClr val="black"/>
                </a:solidFill>
                <a:latin typeface="Segoe UI" panose="020B0502040204020203" pitchFamily="34" charset="0"/>
              </a:rPr>
              <a:t>(6)</a:t>
            </a:r>
          </a:p>
        </p:txBody>
      </p:sp>
      <p:sp>
        <p:nvSpPr>
          <p:cNvPr id="49" name="TextBox 48"/>
          <p:cNvSpPr txBox="1"/>
          <p:nvPr/>
        </p:nvSpPr>
        <p:spPr>
          <a:xfrm>
            <a:off x="7324325" y="3724472"/>
            <a:ext cx="406844" cy="276999"/>
          </a:xfrm>
          <a:prstGeom prst="rect">
            <a:avLst/>
          </a:prstGeom>
          <a:noFill/>
        </p:spPr>
        <p:txBody>
          <a:bodyPr wrap="square" rtlCol="0">
            <a:spAutoFit/>
          </a:bodyPr>
          <a:lstStyle/>
          <a:p>
            <a:r>
              <a:rPr lang="en-US" sz="1200" dirty="0">
                <a:solidFill>
                  <a:prstClr val="black"/>
                </a:solidFill>
                <a:latin typeface="Segoe UI" panose="020B0502040204020203" pitchFamily="34" charset="0"/>
              </a:rPr>
              <a:t>(7)</a:t>
            </a:r>
          </a:p>
        </p:txBody>
      </p:sp>
      <p:sp>
        <p:nvSpPr>
          <p:cNvPr id="63" name="TextBox 62"/>
          <p:cNvSpPr txBox="1"/>
          <p:nvPr/>
        </p:nvSpPr>
        <p:spPr>
          <a:xfrm>
            <a:off x="7316708" y="4003011"/>
            <a:ext cx="406844" cy="276999"/>
          </a:xfrm>
          <a:prstGeom prst="rect">
            <a:avLst/>
          </a:prstGeom>
          <a:noFill/>
        </p:spPr>
        <p:txBody>
          <a:bodyPr wrap="square" rtlCol="0">
            <a:spAutoFit/>
          </a:bodyPr>
          <a:lstStyle/>
          <a:p>
            <a:r>
              <a:rPr lang="en-US" sz="1200" dirty="0">
                <a:solidFill>
                  <a:prstClr val="black"/>
                </a:solidFill>
                <a:latin typeface="Segoe UI" panose="020B0502040204020203" pitchFamily="34" charset="0"/>
              </a:rPr>
              <a:t>(8)</a:t>
            </a:r>
          </a:p>
        </p:txBody>
      </p:sp>
      <mc:AlternateContent xmlns:mc="http://schemas.openxmlformats.org/markup-compatibility/2006" xmlns:a14="http://schemas.microsoft.com/office/drawing/2010/main">
        <mc:Choice Requires="a14">
          <p:sp>
            <p:nvSpPr>
              <p:cNvPr id="7" name="TextBox 6"/>
              <p:cNvSpPr txBox="1"/>
              <p:nvPr/>
            </p:nvSpPr>
            <p:spPr>
              <a:xfrm>
                <a:off x="1077927" y="4949189"/>
                <a:ext cx="6660859" cy="738664"/>
              </a:xfrm>
              <a:prstGeom prst="rect">
                <a:avLst/>
              </a:prstGeom>
              <a:noFill/>
            </p:spPr>
            <p:txBody>
              <a:bodyPr wrap="square" rtlCol="0">
                <a:spAutoFit/>
              </a:bodyPr>
              <a:lstStyle/>
              <a:p>
                <a:r>
                  <a:rPr lang="en-US" sz="1400" dirty="0">
                    <a:latin typeface="Segoe UI Semibold" panose="020B0702040204020203" pitchFamily="34" charset="0"/>
                    <a:cs typeface="Segoe UI Semibold" panose="020B0702040204020203" pitchFamily="34" charset="0"/>
                  </a:rPr>
                  <a:t>Definition</a:t>
                </a:r>
                <a:r>
                  <a:rPr lang="en-US" sz="1400" dirty="0">
                    <a:latin typeface="Segoe UI" panose="020B0502040204020203" pitchFamily="34" charset="0"/>
                    <a:cs typeface="Segoe UI" panose="020B0502040204020203" pitchFamily="34" charset="0"/>
                  </a:rPr>
                  <a:t> If there exists</a:t>
                </a:r>
                <a14:m>
                  <m:oMath xmlns:m="http://schemas.openxmlformats.org/officeDocument/2006/math">
                    <m:r>
                      <a:rPr lang="en-US" sz="1400" b="0" i="1" smtClean="0">
                        <a:latin typeface="Cambria Math" panose="02040503050406030204" pitchFamily="18" charset="0"/>
                        <a:cs typeface="Segoe UI" panose="020B0502040204020203" pitchFamily="34" charset="0"/>
                      </a:rPr>
                      <m:t> </m:t>
                    </m:r>
                    <m:d>
                      <m:dPr>
                        <m:ctrlPr>
                          <a:rPr lang="en-US" sz="1400" b="1" i="1" smtClean="0">
                            <a:latin typeface="Cambria Math" panose="02040503050406030204" pitchFamily="18" charset="0"/>
                            <a:cs typeface="Segoe UI" panose="020B0502040204020203" pitchFamily="34" charset="0"/>
                          </a:rPr>
                        </m:ctrlPr>
                      </m:dPr>
                      <m:e>
                        <m:sSup>
                          <m:sSupPr>
                            <m:ctrlPr>
                              <a:rPr lang="en-US" sz="1400" b="1" i="1" smtClean="0">
                                <a:latin typeface="Cambria Math" panose="02040503050406030204" pitchFamily="18" charset="0"/>
                                <a:cs typeface="Segoe UI" panose="020B0502040204020203" pitchFamily="34" charset="0"/>
                              </a:rPr>
                            </m:ctrlPr>
                          </m:sSupPr>
                          <m:e>
                            <m:r>
                              <a:rPr lang="en-US" sz="1400" b="1" i="0" smtClean="0">
                                <a:latin typeface="Cambria Math" panose="02040503050406030204" pitchFamily="18" charset="0"/>
                                <a:cs typeface="Segoe UI" panose="020B0502040204020203" pitchFamily="34" charset="0"/>
                              </a:rPr>
                              <m:t>𝐠</m:t>
                            </m:r>
                          </m:e>
                          <m:sup>
                            <m:r>
                              <a:rPr lang="en-US" sz="1400" b="1" i="0" smtClean="0">
                                <a:latin typeface="Cambria Math" panose="02040503050406030204" pitchFamily="18" charset="0"/>
                                <a:cs typeface="Segoe UI" panose="020B0502040204020203" pitchFamily="34" charset="0"/>
                              </a:rPr>
                              <m:t>∗</m:t>
                            </m:r>
                          </m:sup>
                        </m:sSup>
                        <m:r>
                          <a:rPr lang="en-US" sz="1400" b="1" i="0" smtClean="0">
                            <a:latin typeface="Cambria Math" panose="02040503050406030204" pitchFamily="18" charset="0"/>
                            <a:cs typeface="Segoe UI" panose="020B0502040204020203" pitchFamily="34" charset="0"/>
                          </a:rPr>
                          <m:t>,</m:t>
                        </m:r>
                        <m:sSup>
                          <m:sSupPr>
                            <m:ctrlPr>
                              <a:rPr lang="en-US" sz="1400" b="1" i="1" smtClean="0">
                                <a:latin typeface="Cambria Math" panose="02040503050406030204" pitchFamily="18" charset="0"/>
                                <a:cs typeface="Segoe UI" panose="020B0502040204020203" pitchFamily="34" charset="0"/>
                              </a:rPr>
                            </m:ctrlPr>
                          </m:sSupPr>
                          <m:e>
                            <m:r>
                              <a:rPr lang="en-US" sz="1400" b="1" i="0" smtClean="0">
                                <a:latin typeface="Cambria Math" panose="02040503050406030204" pitchFamily="18" charset="0"/>
                                <a:cs typeface="Segoe UI" panose="020B0502040204020203" pitchFamily="34" charset="0"/>
                              </a:rPr>
                              <m:t>𝐟</m:t>
                            </m:r>
                          </m:e>
                          <m:sup>
                            <m:r>
                              <a:rPr lang="en-US" sz="1400" b="1" i="0" smtClean="0">
                                <a:latin typeface="Cambria Math" panose="02040503050406030204" pitchFamily="18" charset="0"/>
                                <a:cs typeface="Segoe UI" panose="020B0502040204020203" pitchFamily="34" charset="0"/>
                              </a:rPr>
                              <m:t>∗</m:t>
                            </m:r>
                          </m:sup>
                        </m:sSup>
                      </m:e>
                    </m:d>
                    <m:r>
                      <a:rPr lang="en-US" sz="1400" b="1" i="1" smtClean="0">
                        <a:latin typeface="Cambria Math" panose="02040503050406030204" pitchFamily="18" charset="0"/>
                        <a:cs typeface="Segoe UI" panose="020B0502040204020203" pitchFamily="34" charset="0"/>
                      </a:rPr>
                      <m:t>∈</m:t>
                    </m:r>
                    <m:r>
                      <a:rPr lang="en-US" sz="1400" b="1" i="0" smtClean="0">
                        <a:latin typeface="Cambria Math" panose="02040503050406030204" pitchFamily="18" charset="0"/>
                        <a:cs typeface="Segoe UI" panose="020B0502040204020203" pitchFamily="34" charset="0"/>
                      </a:rPr>
                      <m:t>𝚽</m:t>
                    </m:r>
                  </m:oMath>
                </a14:m>
                <a:r>
                  <a:rPr lang="en-US" sz="1400" b="1"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such that</a:t>
                </a:r>
                <a14:m>
                  <m:oMath xmlns:m="http://schemas.openxmlformats.org/officeDocument/2006/math">
                    <m:r>
                      <a:rPr lang="en-US" sz="1400" b="0" i="1" smtClean="0">
                        <a:latin typeface="Cambria Math" panose="02040503050406030204" pitchFamily="18" charset="0"/>
                        <a:cs typeface="Segoe UI" panose="020B0502040204020203" pitchFamily="34" charset="0"/>
                      </a:rPr>
                      <m:t> </m:t>
                    </m:r>
                    <m:r>
                      <a:rPr lang="en-US" sz="1400" b="1" i="0" smtClean="0">
                        <a:latin typeface="Cambria Math" panose="02040503050406030204" pitchFamily="18" charset="0"/>
                        <a:cs typeface="Segoe UI" panose="020B0502040204020203" pitchFamily="34" charset="0"/>
                      </a:rPr>
                      <m:t>𝐓</m:t>
                    </m:r>
                    <m:sSup>
                      <m:sSupPr>
                        <m:ctrlPr>
                          <a:rPr lang="en-US" sz="1400" b="1" i="1" smtClean="0">
                            <a:latin typeface="Cambria Math" panose="02040503050406030204" pitchFamily="18" charset="0"/>
                            <a:cs typeface="Segoe UI" panose="020B0502040204020203" pitchFamily="34" charset="0"/>
                          </a:rPr>
                        </m:ctrlPr>
                      </m:sSupPr>
                      <m:e>
                        <m:d>
                          <m:dPr>
                            <m:ctrlPr>
                              <a:rPr lang="en-US" sz="1400" b="1" i="1" smtClean="0">
                                <a:latin typeface="Cambria Math" panose="02040503050406030204" pitchFamily="18" charset="0"/>
                                <a:cs typeface="Segoe UI" panose="020B0502040204020203" pitchFamily="34" charset="0"/>
                              </a:rPr>
                            </m:ctrlPr>
                          </m:dPr>
                          <m:e>
                            <m:sSup>
                              <m:sSupPr>
                                <m:ctrlPr>
                                  <a:rPr lang="en-US" sz="1400" b="1" i="1" smtClean="0">
                                    <a:latin typeface="Cambria Math" panose="02040503050406030204" pitchFamily="18" charset="0"/>
                                    <a:cs typeface="Segoe UI" panose="020B0502040204020203" pitchFamily="34" charset="0"/>
                                  </a:rPr>
                                </m:ctrlPr>
                              </m:sSupPr>
                              <m:e>
                                <m:r>
                                  <a:rPr lang="en-US" sz="1400" b="1" i="0" smtClean="0">
                                    <a:latin typeface="Cambria Math" panose="02040503050406030204" pitchFamily="18" charset="0"/>
                                    <a:cs typeface="Segoe UI" panose="020B0502040204020203" pitchFamily="34" charset="0"/>
                                  </a:rPr>
                                  <m:t>𝐠</m:t>
                                </m:r>
                              </m:e>
                              <m:sup>
                                <m:r>
                                  <a:rPr lang="en-US" sz="1400" b="1" i="0" smtClean="0">
                                    <a:latin typeface="Cambria Math" panose="02040503050406030204" pitchFamily="18" charset="0"/>
                                    <a:cs typeface="Segoe UI" panose="020B0502040204020203" pitchFamily="34" charset="0"/>
                                  </a:rPr>
                                  <m:t>∗</m:t>
                                </m:r>
                              </m:sup>
                            </m:sSup>
                          </m:e>
                        </m:d>
                      </m:e>
                      <m:sup>
                        <m:r>
                          <a:rPr lang="en-US" sz="1400" b="0" i="1" smtClean="0">
                            <a:latin typeface="Cambria Math" panose="02040503050406030204" pitchFamily="18" charset="0"/>
                            <a:cs typeface="Segoe UI" panose="020B0502040204020203" pitchFamily="34" charset="0"/>
                          </a:rPr>
                          <m:t>𝑇</m:t>
                        </m:r>
                      </m:sup>
                    </m:sSup>
                    <m:d>
                      <m:dPr>
                        <m:ctrlPr>
                          <a:rPr lang="en-US" sz="1400" b="1" i="1" smtClean="0">
                            <a:latin typeface="Cambria Math" panose="02040503050406030204" pitchFamily="18" charset="0"/>
                            <a:cs typeface="Segoe UI" panose="020B0502040204020203" pitchFamily="34" charset="0"/>
                          </a:rPr>
                        </m:ctrlPr>
                      </m:dPr>
                      <m:e>
                        <m:r>
                          <a:rPr lang="en-US" sz="1400" b="1" i="0" smtClean="0">
                            <a:latin typeface="Cambria Math" panose="02040503050406030204" pitchFamily="18" charset="0"/>
                            <a:cs typeface="Segoe UI" panose="020B0502040204020203" pitchFamily="34" charset="0"/>
                          </a:rPr>
                          <m:t>𝐠</m:t>
                        </m:r>
                        <m:r>
                          <a:rPr lang="en-US" sz="1400" b="1" i="0" smtClean="0">
                            <a:latin typeface="Cambria Math" panose="02040503050406030204" pitchFamily="18" charset="0"/>
                            <a:cs typeface="Segoe UI" panose="020B0502040204020203" pitchFamily="34" charset="0"/>
                          </a:rPr>
                          <m:t>−</m:t>
                        </m:r>
                        <m:sSup>
                          <m:sSupPr>
                            <m:ctrlPr>
                              <a:rPr lang="en-US" sz="1400" b="1" i="1" smtClean="0">
                                <a:latin typeface="Cambria Math" panose="02040503050406030204" pitchFamily="18" charset="0"/>
                                <a:cs typeface="Segoe UI" panose="020B0502040204020203" pitchFamily="34" charset="0"/>
                              </a:rPr>
                            </m:ctrlPr>
                          </m:sSupPr>
                          <m:e>
                            <m:r>
                              <a:rPr lang="en-US" sz="1400" b="1" i="0" smtClean="0">
                                <a:latin typeface="Cambria Math" panose="02040503050406030204" pitchFamily="18" charset="0"/>
                                <a:cs typeface="Segoe UI" panose="020B0502040204020203" pitchFamily="34" charset="0"/>
                              </a:rPr>
                              <m:t>𝐠</m:t>
                            </m:r>
                          </m:e>
                          <m:sup>
                            <m:r>
                              <a:rPr lang="en-US" sz="1400" b="1" i="0" smtClean="0">
                                <a:latin typeface="Cambria Math" panose="02040503050406030204" pitchFamily="18" charset="0"/>
                                <a:cs typeface="Segoe UI" panose="020B0502040204020203" pitchFamily="34" charset="0"/>
                              </a:rPr>
                              <m:t>∗</m:t>
                            </m:r>
                          </m:sup>
                        </m:sSup>
                      </m:e>
                    </m:d>
                    <m:r>
                      <a:rPr lang="en-US" sz="1400" b="1" i="1" smtClean="0">
                        <a:latin typeface="Cambria Math" panose="02040503050406030204" pitchFamily="18" charset="0"/>
                        <a:cs typeface="Segoe UI" panose="020B0502040204020203" pitchFamily="34" charset="0"/>
                      </a:rPr>
                      <m:t>≥</m:t>
                    </m:r>
                    <m:r>
                      <a:rPr lang="en-US" sz="1400" b="0" i="1" smtClean="0">
                        <a:latin typeface="Cambria Math" panose="02040503050406030204" pitchFamily="18" charset="0"/>
                        <a:cs typeface="Segoe UI" panose="020B0502040204020203" pitchFamily="34" charset="0"/>
                      </a:rPr>
                      <m:t>0,∀</m:t>
                    </m:r>
                    <m:d>
                      <m:dPr>
                        <m:ctrlPr>
                          <a:rPr lang="en-US" sz="1400" b="0" i="1" smtClean="0">
                            <a:latin typeface="Cambria Math" panose="02040503050406030204" pitchFamily="18" charset="0"/>
                            <a:cs typeface="Segoe UI" panose="020B0502040204020203" pitchFamily="34" charset="0"/>
                          </a:rPr>
                        </m:ctrlPr>
                      </m:dPr>
                      <m:e>
                        <m:r>
                          <a:rPr lang="en-US" sz="1400" b="1" i="0" smtClean="0">
                            <a:latin typeface="Cambria Math" panose="02040503050406030204" pitchFamily="18" charset="0"/>
                            <a:cs typeface="Segoe UI" panose="020B0502040204020203" pitchFamily="34" charset="0"/>
                          </a:rPr>
                          <m:t>𝐠</m:t>
                        </m:r>
                        <m:r>
                          <a:rPr lang="en-US" sz="1400" b="1" i="0" smtClean="0">
                            <a:latin typeface="Cambria Math" panose="02040503050406030204" pitchFamily="18" charset="0"/>
                            <a:cs typeface="Segoe UI" panose="020B0502040204020203" pitchFamily="34" charset="0"/>
                          </a:rPr>
                          <m:t>,</m:t>
                        </m:r>
                        <m:r>
                          <a:rPr lang="en-US" sz="1400" b="1" i="0" smtClean="0">
                            <a:latin typeface="Cambria Math" panose="02040503050406030204" pitchFamily="18" charset="0"/>
                            <a:cs typeface="Segoe UI" panose="020B0502040204020203" pitchFamily="34" charset="0"/>
                          </a:rPr>
                          <m:t>𝐟</m:t>
                        </m:r>
                      </m:e>
                    </m:d>
                    <m:r>
                      <a:rPr lang="en-US" sz="1400" b="0" i="1" smtClean="0">
                        <a:latin typeface="Cambria Math" panose="02040503050406030204" pitchFamily="18" charset="0"/>
                        <a:cs typeface="Segoe UI" panose="020B0502040204020203" pitchFamily="34" charset="0"/>
                      </a:rPr>
                      <m:t>∈</m:t>
                    </m:r>
                    <m:r>
                      <a:rPr lang="en-US" sz="1400" b="1" i="0" smtClean="0">
                        <a:latin typeface="Cambria Math" panose="02040503050406030204" pitchFamily="18" charset="0"/>
                        <a:cs typeface="Segoe UI" panose="020B0502040204020203" pitchFamily="34" charset="0"/>
                      </a:rPr>
                      <m:t>𝚽</m:t>
                    </m:r>
                  </m:oMath>
                </a14:m>
                <a:r>
                  <a:rPr lang="en-US" sz="1400" dirty="0">
                    <a:latin typeface="Segoe UI" panose="020B0502040204020203" pitchFamily="34" charset="0"/>
                    <a:cs typeface="Segoe UI" panose="020B0502040204020203" pitchFamily="34" charset="0"/>
                  </a:rPr>
                  <a:t>, then </a:t>
                </a:r>
                <a14:m>
                  <m:oMath xmlns:m="http://schemas.openxmlformats.org/officeDocument/2006/math">
                    <m:d>
                      <m:dPr>
                        <m:ctrlPr>
                          <a:rPr lang="en-US" sz="1400" b="1" i="1">
                            <a:latin typeface="Cambria Math" panose="02040503050406030204" pitchFamily="18" charset="0"/>
                            <a:cs typeface="Segoe UI" panose="020B0502040204020203" pitchFamily="34" charset="0"/>
                          </a:rPr>
                        </m:ctrlPr>
                      </m:dPr>
                      <m:e>
                        <m:sSup>
                          <m:sSupPr>
                            <m:ctrlPr>
                              <a:rPr lang="en-US" sz="1400" b="1" i="1">
                                <a:latin typeface="Cambria Math" panose="02040503050406030204" pitchFamily="18" charset="0"/>
                                <a:cs typeface="Segoe UI" panose="020B0502040204020203" pitchFamily="34" charset="0"/>
                              </a:rPr>
                            </m:ctrlPr>
                          </m:sSupPr>
                          <m:e>
                            <m:r>
                              <a:rPr lang="en-US" sz="1400" b="1">
                                <a:latin typeface="Cambria Math" panose="02040503050406030204" pitchFamily="18" charset="0"/>
                                <a:cs typeface="Segoe UI" panose="020B0502040204020203" pitchFamily="34" charset="0"/>
                              </a:rPr>
                              <m:t>𝐠</m:t>
                            </m:r>
                          </m:e>
                          <m:sup>
                            <m:r>
                              <a:rPr lang="en-US" sz="1400" b="1">
                                <a:latin typeface="Cambria Math" panose="02040503050406030204" pitchFamily="18" charset="0"/>
                                <a:cs typeface="Segoe UI" panose="020B0502040204020203" pitchFamily="34" charset="0"/>
                              </a:rPr>
                              <m:t>∗</m:t>
                            </m:r>
                          </m:sup>
                        </m:sSup>
                        <m:r>
                          <a:rPr lang="en-US" sz="1400" b="1">
                            <a:latin typeface="Cambria Math" panose="02040503050406030204" pitchFamily="18" charset="0"/>
                            <a:cs typeface="Segoe UI" panose="020B0502040204020203" pitchFamily="34" charset="0"/>
                          </a:rPr>
                          <m:t>,</m:t>
                        </m:r>
                        <m:sSup>
                          <m:sSupPr>
                            <m:ctrlPr>
                              <a:rPr lang="en-US" sz="1400" b="1" i="1">
                                <a:latin typeface="Cambria Math" panose="02040503050406030204" pitchFamily="18" charset="0"/>
                                <a:cs typeface="Segoe UI" panose="020B0502040204020203" pitchFamily="34" charset="0"/>
                              </a:rPr>
                            </m:ctrlPr>
                          </m:sSupPr>
                          <m:e>
                            <m:r>
                              <a:rPr lang="en-US" sz="1400" b="1">
                                <a:latin typeface="Cambria Math" panose="02040503050406030204" pitchFamily="18" charset="0"/>
                                <a:cs typeface="Segoe UI" panose="020B0502040204020203" pitchFamily="34" charset="0"/>
                              </a:rPr>
                              <m:t>𝐟</m:t>
                            </m:r>
                          </m:e>
                          <m:sup>
                            <m:r>
                              <a:rPr lang="en-US" sz="1400" b="1">
                                <a:latin typeface="Cambria Math" panose="02040503050406030204" pitchFamily="18" charset="0"/>
                                <a:cs typeface="Segoe UI" panose="020B0502040204020203" pitchFamily="34" charset="0"/>
                              </a:rPr>
                              <m:t>∗</m:t>
                            </m:r>
                          </m:sup>
                        </m:sSup>
                      </m:e>
                    </m:d>
                  </m:oMath>
                </a14:m>
                <a:r>
                  <a:rPr lang="en-US" sz="1400" b="1"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describes an equilibrium in the network, where</a:t>
                </a:r>
                <a14:m>
                  <m:oMath xmlns:m="http://schemas.openxmlformats.org/officeDocument/2006/math">
                    <m:r>
                      <a:rPr lang="en-US" sz="1400" b="0" i="1" smtClean="0">
                        <a:latin typeface="Cambria Math" panose="02040503050406030204" pitchFamily="18" charset="0"/>
                        <a:cs typeface="Segoe UI" panose="020B0502040204020203" pitchFamily="34" charset="0"/>
                      </a:rPr>
                      <m:t> </m:t>
                    </m:r>
                    <m:r>
                      <a:rPr lang="en-US" sz="1400" b="1" i="0" smtClean="0">
                        <a:latin typeface="Cambria Math" panose="02040503050406030204" pitchFamily="18" charset="0"/>
                        <a:cs typeface="Segoe UI" panose="020B0502040204020203" pitchFamily="34" charset="0"/>
                      </a:rPr>
                      <m:t>𝚽</m:t>
                    </m:r>
                  </m:oMath>
                </a14:m>
                <a:r>
                  <a:rPr lang="en-US" sz="1400" b="1"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is defined by the above constraints</a:t>
                </a:r>
                <a14:m>
                  <m:oMath xmlns:m="http://schemas.openxmlformats.org/officeDocument/2006/math">
                    <m:r>
                      <a:rPr lang="en-US" sz="1400" b="0" i="1" smtClean="0">
                        <a:latin typeface="Cambria Math" panose="02040503050406030204" pitchFamily="18" charset="0"/>
                        <a:cs typeface="Segoe UI" panose="020B0502040204020203" pitchFamily="34" charset="0"/>
                      </a:rPr>
                      <m:t> </m:t>
                    </m:r>
                    <m:r>
                      <a:rPr lang="en-US" sz="1400" b="1" i="0" smtClean="0">
                        <a:latin typeface="Cambria Math" panose="02040503050406030204" pitchFamily="18" charset="0"/>
                        <a:cs typeface="Segoe UI" panose="020B0502040204020203" pitchFamily="34" charset="0"/>
                      </a:rPr>
                      <m:t>𝚽</m:t>
                    </m:r>
                    <m:r>
                      <a:rPr lang="en-US" sz="1400" b="1" i="0" smtClean="0">
                        <a:latin typeface="Cambria Math" panose="02040503050406030204" pitchFamily="18" charset="0"/>
                        <a:cs typeface="Segoe UI" panose="020B0502040204020203" pitchFamily="34" charset="0"/>
                      </a:rPr>
                      <m:t>≔</m:t>
                    </m:r>
                    <m:d>
                      <m:dPr>
                        <m:begChr m:val="{"/>
                        <m:endChr m:val="}"/>
                        <m:ctrlPr>
                          <a:rPr lang="en-US" sz="1400" b="1" i="1" smtClean="0">
                            <a:latin typeface="Cambria Math" panose="02040503050406030204" pitchFamily="18" charset="0"/>
                            <a:cs typeface="Segoe UI" panose="020B0502040204020203" pitchFamily="34" charset="0"/>
                          </a:rPr>
                        </m:ctrlPr>
                      </m:dPr>
                      <m:e>
                        <m:d>
                          <m:dPr>
                            <m:ctrlPr>
                              <a:rPr lang="en-US" sz="1400" b="1" i="1" smtClean="0">
                                <a:latin typeface="Cambria Math" panose="02040503050406030204" pitchFamily="18" charset="0"/>
                                <a:cs typeface="Segoe UI" panose="020B0502040204020203" pitchFamily="34" charset="0"/>
                              </a:rPr>
                            </m:ctrlPr>
                          </m:dPr>
                          <m:e>
                            <m:r>
                              <a:rPr lang="en-US" sz="1400" b="1" i="0" smtClean="0">
                                <a:latin typeface="Cambria Math" panose="02040503050406030204" pitchFamily="18" charset="0"/>
                                <a:cs typeface="Segoe UI" panose="020B0502040204020203" pitchFamily="34" charset="0"/>
                              </a:rPr>
                              <m:t>𝐠</m:t>
                            </m:r>
                            <m:r>
                              <a:rPr lang="en-US" sz="1400" b="1" i="0" smtClean="0">
                                <a:latin typeface="Cambria Math" panose="02040503050406030204" pitchFamily="18" charset="0"/>
                                <a:cs typeface="Segoe UI" panose="020B0502040204020203" pitchFamily="34" charset="0"/>
                              </a:rPr>
                              <m:t>,</m:t>
                            </m:r>
                            <m:r>
                              <a:rPr lang="en-US" sz="1400" b="1" i="0" smtClean="0">
                                <a:latin typeface="Cambria Math" panose="02040503050406030204" pitchFamily="18" charset="0"/>
                                <a:cs typeface="Segoe UI" panose="020B0502040204020203" pitchFamily="34" charset="0"/>
                              </a:rPr>
                              <m:t>𝐟</m:t>
                            </m:r>
                          </m:e>
                        </m:d>
                        <m:r>
                          <a:rPr lang="en-US" sz="1400" b="1" i="1" smtClean="0">
                            <a:latin typeface="Cambria Math" panose="02040503050406030204" pitchFamily="18" charset="0"/>
                            <a:cs typeface="Segoe UI" panose="020B0502040204020203" pitchFamily="34" charset="0"/>
                          </a:rPr>
                          <m:t>:</m:t>
                        </m:r>
                        <m:r>
                          <m:rPr>
                            <m:sty m:val="p"/>
                          </m:rPr>
                          <a:rPr lang="en-US" sz="1400" b="0" i="0" smtClean="0">
                            <a:latin typeface="Cambria Math" panose="02040503050406030204" pitchFamily="18" charset="0"/>
                            <a:cs typeface="Segoe UI" panose="020B0502040204020203" pitchFamily="34" charset="0"/>
                          </a:rPr>
                          <m:t>constraints</m:t>
                        </m:r>
                        <m:r>
                          <a:rPr lang="en-US" sz="1400" b="0" i="0" smtClean="0">
                            <a:latin typeface="Cambria Math" panose="02040503050406030204" pitchFamily="18" charset="0"/>
                            <a:cs typeface="Segoe UI" panose="020B0502040204020203" pitchFamily="34" charset="0"/>
                          </a:rPr>
                          <m:t> </m:t>
                        </m:r>
                        <m:d>
                          <m:dPr>
                            <m:ctrlPr>
                              <a:rPr lang="en-US" sz="1400" b="0" i="1" smtClean="0">
                                <a:latin typeface="Cambria Math" panose="02040503050406030204" pitchFamily="18" charset="0"/>
                                <a:cs typeface="Segoe UI" panose="020B0502040204020203" pitchFamily="34" charset="0"/>
                              </a:rPr>
                            </m:ctrlPr>
                          </m:dPr>
                          <m:e>
                            <m:r>
                              <a:rPr lang="en-US" sz="1400" b="0" i="0" smtClean="0">
                                <a:latin typeface="Cambria Math" panose="02040503050406030204" pitchFamily="18" charset="0"/>
                                <a:cs typeface="Segoe UI" panose="020B0502040204020203" pitchFamily="34" charset="0"/>
                              </a:rPr>
                              <m:t>1</m:t>
                            </m:r>
                          </m:e>
                        </m:d>
                        <m:r>
                          <a:rPr lang="en-US" sz="1400" b="0" i="0" smtClean="0">
                            <a:latin typeface="Cambria Math" panose="02040503050406030204" pitchFamily="18" charset="0"/>
                            <a:cs typeface="Segoe UI" panose="020B0502040204020203" pitchFamily="34" charset="0"/>
                          </a:rPr>
                          <m:t>−</m:t>
                        </m:r>
                        <m:d>
                          <m:dPr>
                            <m:ctrlPr>
                              <a:rPr lang="en-US" sz="1400" b="0" i="1" smtClean="0">
                                <a:latin typeface="Cambria Math" panose="02040503050406030204" pitchFamily="18" charset="0"/>
                                <a:cs typeface="Segoe UI" panose="020B0502040204020203" pitchFamily="34" charset="0"/>
                              </a:rPr>
                            </m:ctrlPr>
                          </m:dPr>
                          <m:e>
                            <m:r>
                              <a:rPr lang="en-US" sz="1400" b="0" i="0" smtClean="0">
                                <a:latin typeface="Cambria Math" panose="02040503050406030204" pitchFamily="18" charset="0"/>
                                <a:cs typeface="Segoe UI" panose="020B0502040204020203" pitchFamily="34" charset="0"/>
                              </a:rPr>
                              <m:t>8</m:t>
                            </m:r>
                          </m:e>
                        </m:d>
                      </m:e>
                    </m:d>
                  </m:oMath>
                </a14:m>
                <a:r>
                  <a:rPr lang="en-US" sz="1400" dirty="0">
                    <a:latin typeface="Segoe UI" panose="020B0502040204020203" pitchFamily="34" charset="0"/>
                    <a:cs typeface="Segoe UI" panose="020B0502040204020203"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1077927" y="4949189"/>
                <a:ext cx="6660859" cy="738664"/>
              </a:xfrm>
              <a:prstGeom prst="rect">
                <a:avLst/>
              </a:prstGeom>
              <a:blipFill>
                <a:blip r:embed="rId12"/>
                <a:stretch>
                  <a:fillRect l="-275" t="-2479" r="-1099" b="-6612"/>
                </a:stretch>
              </a:blipFill>
            </p:spPr>
            <p:txBody>
              <a:bodyPr/>
              <a:lstStyle/>
              <a:p>
                <a:r>
                  <a:rPr lang="en-US">
                    <a:noFill/>
                  </a:rPr>
                  <a:t> </a:t>
                </a:r>
              </a:p>
            </p:txBody>
          </p:sp>
        </mc:Fallback>
      </mc:AlternateContent>
      <p:sp>
        <p:nvSpPr>
          <p:cNvPr id="65"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C6A77-D613-4E41-B325-681F07F3C406}" type="slidenum">
              <a:rPr lang="en-US" altLang="en-US" smtClean="0">
                <a:solidFill>
                  <a:sysClr val="windowText" lastClr="000000"/>
                </a:solidFill>
                <a:ea typeface="ＭＳ Ｐゴシック"/>
              </a:rPr>
              <a:pPr/>
              <a:t>9</a:t>
            </a:fld>
            <a:endParaRPr lang="en-US" altLang="en-US" dirty="0">
              <a:solidFill>
                <a:sysClr val="windowText" lastClr="000000"/>
              </a:solidFill>
              <a:ea typeface="ＭＳ Ｐゴシック"/>
            </a:endParaRPr>
          </a:p>
        </p:txBody>
      </p:sp>
      <p:sp>
        <p:nvSpPr>
          <p:cNvPr id="30" name="TextBox 29"/>
          <p:cNvSpPr txBox="1"/>
          <p:nvPr/>
        </p:nvSpPr>
        <p:spPr>
          <a:xfrm>
            <a:off x="564569" y="3832217"/>
            <a:ext cx="2618509" cy="338554"/>
          </a:xfrm>
          <a:prstGeom prst="rect">
            <a:avLst/>
          </a:prstGeom>
          <a:noFill/>
        </p:spPr>
        <p:txBody>
          <a:bodyPr wrap="square" rtlCol="0">
            <a:spAutoFit/>
          </a:bodyPr>
          <a:lstStyle/>
          <a:p>
            <a:r>
              <a:rPr lang="en-US" sz="1600" dirty="0" smtClean="0">
                <a:solidFill>
                  <a:prstClr val="black"/>
                </a:solidFill>
                <a:latin typeface="Segoe UI" panose="020B0502040204020203" pitchFamily="34" charset="0"/>
                <a:cs typeface="Segoe UI" panose="020B0502040204020203" pitchFamily="34" charset="0"/>
              </a:rPr>
              <a:t>Non-negativity</a:t>
            </a:r>
            <a:endParaRPr lang="en-US" sz="1600" dirty="0">
              <a:solidFill>
                <a:prstClr val="black"/>
              </a:solidFill>
              <a:latin typeface="Segoe UI" panose="020B0502040204020203" pitchFamily="34" charset="0"/>
              <a:cs typeface="Segoe UI" panose="020B0502040204020203" pitchFamily="34" charset="0"/>
            </a:endParaRPr>
          </a:p>
        </p:txBody>
      </p:sp>
      <p:sp>
        <p:nvSpPr>
          <p:cNvPr id="31" name="TextBox 30"/>
          <p:cNvSpPr txBox="1"/>
          <p:nvPr/>
        </p:nvSpPr>
        <p:spPr>
          <a:xfrm>
            <a:off x="556952" y="4104375"/>
            <a:ext cx="2618509" cy="584775"/>
          </a:xfrm>
          <a:prstGeom prst="rect">
            <a:avLst/>
          </a:prstGeom>
          <a:noFill/>
        </p:spPr>
        <p:txBody>
          <a:bodyPr wrap="square" rtlCol="0">
            <a:spAutoFit/>
          </a:bodyPr>
          <a:lstStyle/>
          <a:p>
            <a:r>
              <a:rPr lang="en-US" sz="1600" dirty="0" smtClean="0">
                <a:solidFill>
                  <a:prstClr val="black"/>
                </a:solidFill>
                <a:latin typeface="Segoe UI" panose="020B0502040204020203" pitchFamily="34" charset="0"/>
                <a:cs typeface="Segoe UI" panose="020B0502040204020203" pitchFamily="34" charset="0"/>
              </a:rPr>
              <a:t>Resource capacity constraint</a:t>
            </a:r>
            <a:endParaRPr lang="en-US" sz="1600"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77403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ppt/theme/themeOverride2.xml><?xml version="1.0" encoding="utf-8"?>
<a:themeOverride xmlns:a="http://schemas.openxmlformats.org/drawingml/2006/main">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ppt/theme/themeOverride3.xml><?xml version="1.0" encoding="utf-8"?>
<a:themeOverride xmlns:a="http://schemas.openxmlformats.org/drawingml/2006/main">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docProps/app.xml><?xml version="1.0" encoding="utf-8"?>
<Properties xmlns="http://schemas.openxmlformats.org/officeDocument/2006/extended-properties" xmlns:vt="http://schemas.openxmlformats.org/officeDocument/2006/docPropsVTypes">
  <TotalTime>1689</TotalTime>
  <Words>2093</Words>
  <Application>Microsoft Office PowerPoint</Application>
  <PresentationFormat>On-screen Show (4:3)</PresentationFormat>
  <Paragraphs>328</Paragraphs>
  <Slides>28</Slides>
  <Notes>28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1" baseType="lpstr">
      <vt:lpstr>DejaVu Sans</vt:lpstr>
      <vt:lpstr>ＭＳ Ｐゴシック</vt:lpstr>
      <vt:lpstr>StarSymbol</vt:lpstr>
      <vt:lpstr>Arial</vt:lpstr>
      <vt:lpstr>Calibri</vt:lpstr>
      <vt:lpstr>Cambria Math</vt:lpstr>
      <vt:lpstr>Segoe UI</vt:lpstr>
      <vt:lpstr>Segoe UI Black</vt:lpstr>
      <vt:lpstr>Segoe UI Semibold</vt:lpstr>
      <vt:lpstr>Office Theme</vt:lpstr>
      <vt:lpstr>1_Office Theme</vt:lpstr>
      <vt:lpstr>2_Office Theme</vt:lpstr>
      <vt:lpstr>Equation</vt:lpstr>
      <vt:lpstr>PowerPoint Presentation</vt:lpstr>
      <vt:lpstr>Outline</vt:lpstr>
      <vt:lpstr>Military Doctrine</vt:lpstr>
      <vt:lpstr>Military Operation Art</vt:lpstr>
      <vt:lpstr>Objective</vt:lpstr>
      <vt:lpstr>Interdependency Model</vt:lpstr>
      <vt:lpstr>Failure Propagation Mechanism</vt:lpstr>
      <vt:lpstr>Failure Propagation Mechanism</vt:lpstr>
      <vt:lpstr>PowerPoint Presentation</vt:lpstr>
      <vt:lpstr>Interdiction and Restoration</vt:lpstr>
      <vt:lpstr>Interdiction and Restoration</vt:lpstr>
      <vt:lpstr>Solution Algorithm</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Conclusion and Future Work</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Landpower</dc:title>
  <dc:creator>Liqun Lu</dc:creator>
  <cp:lastModifiedBy>Liqun Lu</cp:lastModifiedBy>
  <cp:revision>303</cp:revision>
  <dcterms:created xsi:type="dcterms:W3CDTF">2016-01-25T21:04:41Z</dcterms:created>
  <dcterms:modified xsi:type="dcterms:W3CDTF">2016-11-15T03:12:48Z</dcterms:modified>
</cp:coreProperties>
</file>