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74" r:id="rId2"/>
  </p:sldMasterIdLst>
  <p:notesMasterIdLst>
    <p:notesMasterId r:id="rId29"/>
  </p:notesMasterIdLst>
  <p:sldIdLst>
    <p:sldId id="256" r:id="rId3"/>
    <p:sldId id="458" r:id="rId4"/>
    <p:sldId id="464" r:id="rId5"/>
    <p:sldId id="461" r:id="rId6"/>
    <p:sldId id="469" r:id="rId7"/>
    <p:sldId id="493" r:id="rId8"/>
    <p:sldId id="488" r:id="rId9"/>
    <p:sldId id="489" r:id="rId10"/>
    <p:sldId id="490" r:id="rId11"/>
    <p:sldId id="491" r:id="rId12"/>
    <p:sldId id="492" r:id="rId13"/>
    <p:sldId id="471" r:id="rId14"/>
    <p:sldId id="472" r:id="rId15"/>
    <p:sldId id="494" r:id="rId16"/>
    <p:sldId id="495" r:id="rId17"/>
    <p:sldId id="473" r:id="rId18"/>
    <p:sldId id="476" r:id="rId19"/>
    <p:sldId id="474" r:id="rId20"/>
    <p:sldId id="478" r:id="rId21"/>
    <p:sldId id="481" r:id="rId22"/>
    <p:sldId id="480" r:id="rId23"/>
    <p:sldId id="482" r:id="rId24"/>
    <p:sldId id="483" r:id="rId25"/>
    <p:sldId id="485" r:id="rId26"/>
    <p:sldId id="486" r:id="rId27"/>
    <p:sldId id="49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NOVO USER" initials="LU" lastIdx="3" clrIdx="0"/>
  <p:cmAuthor id="1" name="Liqun Lu" initials="LL" lastIdx="2" clrIdx="1">
    <p:extLst>
      <p:ext uri="{19B8F6BF-5375-455C-9EA6-DF929625EA0E}">
        <p15:presenceInfo xmlns:p15="http://schemas.microsoft.com/office/powerpoint/2012/main" userId="c441ba5f13e7221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2163" autoAdjust="0"/>
  </p:normalViewPr>
  <p:slideViewPr>
    <p:cSldViewPr snapToGrid="0">
      <p:cViewPr varScale="1">
        <p:scale>
          <a:sx n="70" d="100"/>
          <a:sy n="70" d="100"/>
        </p:scale>
        <p:origin x="1180" y="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4CA7B6-0919-4970-9CEC-8D8642B09CD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5BD088-9B97-4210-873A-3B0A75B83825}">
      <dgm:prSet phldrT="[Text]" custT="1"/>
      <dgm:spPr/>
      <dgm:t>
        <a:bodyPr/>
        <a:lstStyle/>
        <a:p>
          <a:r>
            <a:rPr lang="en-US" alt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Average access cost to certain resource</a:t>
          </a:r>
          <a:endParaRPr lang="en-US" sz="2400" b="1" dirty="0"/>
        </a:p>
      </dgm:t>
    </dgm:pt>
    <dgm:pt modelId="{475386BB-B2B9-495D-841C-E3F2DF9AB447}" type="parTrans" cxnId="{17D41D1E-4B70-4D2B-AF9D-90130F0CEFE1}">
      <dgm:prSet/>
      <dgm:spPr/>
      <dgm:t>
        <a:bodyPr/>
        <a:lstStyle/>
        <a:p>
          <a:endParaRPr lang="en-US"/>
        </a:p>
      </dgm:t>
    </dgm:pt>
    <dgm:pt modelId="{3CCF6033-DA02-4307-8292-068A4828770B}" type="sibTrans" cxnId="{17D41D1E-4B70-4D2B-AF9D-90130F0CEFE1}">
      <dgm:prSet/>
      <dgm:spPr/>
      <dgm:t>
        <a:bodyPr/>
        <a:lstStyle/>
        <a:p>
          <a:endParaRPr lang="en-US"/>
        </a:p>
      </dgm:t>
    </dgm:pt>
    <dgm:pt modelId="{7DE34491-F044-4EA9-A68F-4F727A8E019A}">
      <dgm:prSet phldrT="[Text]" custT="1"/>
      <dgm:spPr/>
      <dgm:t>
        <a:bodyPr/>
        <a:lstStyle/>
        <a:p>
          <a:r>
            <a:rPr lang="en-US" alt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Sensitive measure that reflects minor changes in the system</a:t>
          </a:r>
          <a:endParaRPr lang="en-US" sz="1800" dirty="0"/>
        </a:p>
      </dgm:t>
    </dgm:pt>
    <dgm:pt modelId="{E340966F-D034-41DF-90CB-EB26F8C13F2B}" type="parTrans" cxnId="{4EAA6DC5-1509-4843-B0DC-707A47727DA0}">
      <dgm:prSet/>
      <dgm:spPr/>
      <dgm:t>
        <a:bodyPr/>
        <a:lstStyle/>
        <a:p>
          <a:endParaRPr lang="en-US"/>
        </a:p>
      </dgm:t>
    </dgm:pt>
    <dgm:pt modelId="{8AB80FDF-9B31-4A64-920A-51545D873668}" type="sibTrans" cxnId="{4EAA6DC5-1509-4843-B0DC-707A47727DA0}">
      <dgm:prSet/>
      <dgm:spPr/>
      <dgm:t>
        <a:bodyPr/>
        <a:lstStyle/>
        <a:p>
          <a:endParaRPr lang="en-US"/>
        </a:p>
      </dgm:t>
    </dgm:pt>
    <dgm:pt modelId="{881D4082-C84B-4BC0-B03B-D1F42F888F15}">
      <dgm:prSet phldrT="[Text]" custT="1"/>
      <dgm:spPr/>
      <dgm:t>
        <a:bodyPr/>
        <a:lstStyle/>
        <a:p>
          <a:r>
            <a:rPr lang="en-US" alt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Population that lost certain resource</a:t>
          </a:r>
          <a:endParaRPr lang="en-US" sz="2400" b="1" dirty="0"/>
        </a:p>
      </dgm:t>
    </dgm:pt>
    <dgm:pt modelId="{A0C9BEBC-C27A-4356-AA42-B6CEAEF60746}" type="parTrans" cxnId="{1C0F4FCD-038D-4501-86FF-C3B6C6267275}">
      <dgm:prSet/>
      <dgm:spPr/>
      <dgm:t>
        <a:bodyPr/>
        <a:lstStyle/>
        <a:p>
          <a:endParaRPr lang="en-US"/>
        </a:p>
      </dgm:t>
    </dgm:pt>
    <dgm:pt modelId="{9AB39BCB-0E5C-49B1-BA23-5CCE629E3F14}" type="sibTrans" cxnId="{1C0F4FCD-038D-4501-86FF-C3B6C6267275}">
      <dgm:prSet/>
      <dgm:spPr/>
      <dgm:t>
        <a:bodyPr/>
        <a:lstStyle/>
        <a:p>
          <a:endParaRPr lang="en-US"/>
        </a:p>
      </dgm:t>
    </dgm:pt>
    <dgm:pt modelId="{0036737E-0704-4583-B28D-A92D801C0022}">
      <dgm:prSet phldrT="[Text]" custT="1"/>
      <dgm:spPr/>
      <dgm:t>
        <a:bodyPr/>
        <a:lstStyle/>
        <a:p>
          <a:r>
            <a:rPr lang="en-US" alt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Reflects the direct impact on the population</a:t>
          </a:r>
          <a:endParaRPr lang="en-US" sz="1800" dirty="0"/>
        </a:p>
      </dgm:t>
    </dgm:pt>
    <dgm:pt modelId="{C94910D8-AC99-4E89-8BCD-A274A7C92A06}" type="parTrans" cxnId="{8120E2F1-9CD4-4C13-A8C0-910594FDE0E9}">
      <dgm:prSet/>
      <dgm:spPr/>
      <dgm:t>
        <a:bodyPr/>
        <a:lstStyle/>
        <a:p>
          <a:endParaRPr lang="en-US"/>
        </a:p>
      </dgm:t>
    </dgm:pt>
    <dgm:pt modelId="{E74A21D7-1A8C-4EF4-9288-1F553330A64D}" type="sibTrans" cxnId="{8120E2F1-9CD4-4C13-A8C0-910594FDE0E9}">
      <dgm:prSet/>
      <dgm:spPr/>
      <dgm:t>
        <a:bodyPr/>
        <a:lstStyle/>
        <a:p>
          <a:endParaRPr lang="en-US"/>
        </a:p>
      </dgm:t>
    </dgm:pt>
    <dgm:pt modelId="{DC282109-C31A-4355-867A-B9B157AA63AA}">
      <dgm:prSet phldrT="[Text]" custT="1"/>
      <dgm:spPr/>
      <dgm:t>
        <a:bodyPr/>
        <a:lstStyle/>
        <a:p>
          <a:r>
            <a:rPr lang="en-US" alt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Number of failed facilities</a:t>
          </a:r>
          <a:endParaRPr lang="en-US" sz="2400" b="1" dirty="0"/>
        </a:p>
      </dgm:t>
    </dgm:pt>
    <dgm:pt modelId="{519C1F80-9188-4829-A1B3-A9FC25DDC51A}" type="parTrans" cxnId="{A0DEBF97-A959-421B-B5AD-D50F63046E8E}">
      <dgm:prSet/>
      <dgm:spPr/>
      <dgm:t>
        <a:bodyPr/>
        <a:lstStyle/>
        <a:p>
          <a:endParaRPr lang="en-US"/>
        </a:p>
      </dgm:t>
    </dgm:pt>
    <dgm:pt modelId="{06DC1CA8-54F0-47BB-B601-CC587CEE3131}" type="sibTrans" cxnId="{A0DEBF97-A959-421B-B5AD-D50F63046E8E}">
      <dgm:prSet/>
      <dgm:spPr/>
      <dgm:t>
        <a:bodyPr/>
        <a:lstStyle/>
        <a:p>
          <a:endParaRPr lang="en-US"/>
        </a:p>
      </dgm:t>
    </dgm:pt>
    <dgm:pt modelId="{35D458BC-C5D9-4154-8757-AE74EB7FDC7E}">
      <dgm:prSet phldrT="[Text]" custT="1"/>
      <dgm:spPr/>
      <dgm:t>
        <a:bodyPr/>
        <a:lstStyle/>
        <a:p>
          <a:r>
            <a:rPr lang="en-US" alt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Reflects the cascading failure among infrastructure facilities and help explain the changes in access cost and lost-resource population</a:t>
          </a:r>
          <a:endParaRPr lang="en-US" sz="1800" dirty="0"/>
        </a:p>
      </dgm:t>
    </dgm:pt>
    <dgm:pt modelId="{D10EC2F8-B42E-4A8E-9030-FADC745F90FF}" type="parTrans" cxnId="{56FF1134-05B0-49D7-8A7B-1C4B388B3CF4}">
      <dgm:prSet/>
      <dgm:spPr/>
      <dgm:t>
        <a:bodyPr/>
        <a:lstStyle/>
        <a:p>
          <a:endParaRPr lang="en-US"/>
        </a:p>
      </dgm:t>
    </dgm:pt>
    <dgm:pt modelId="{7AA42AF1-695F-44EF-982E-F5B3EEA158CA}" type="sibTrans" cxnId="{56FF1134-05B0-49D7-8A7B-1C4B388B3CF4}">
      <dgm:prSet/>
      <dgm:spPr/>
      <dgm:t>
        <a:bodyPr/>
        <a:lstStyle/>
        <a:p>
          <a:endParaRPr lang="en-US"/>
        </a:p>
      </dgm:t>
    </dgm:pt>
    <dgm:pt modelId="{FA3E5E1D-F469-4161-A94A-AA65BCB4EF9D}" type="pres">
      <dgm:prSet presAssocID="{8B4CA7B6-0919-4970-9CEC-8D8642B09CD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10B0AB-771D-4F82-9CAF-8CCD8873DA51}" type="pres">
      <dgm:prSet presAssocID="{545BD088-9B97-4210-873A-3B0A75B83825}" presName="linNode" presStyleCnt="0"/>
      <dgm:spPr/>
    </dgm:pt>
    <dgm:pt modelId="{E82A397E-17B2-44BF-AFA1-40B306004965}" type="pres">
      <dgm:prSet presAssocID="{545BD088-9B97-4210-873A-3B0A75B83825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AABA36-6F3B-4AC1-9336-D646650005EC}" type="pres">
      <dgm:prSet presAssocID="{545BD088-9B97-4210-873A-3B0A75B83825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C6D5C7-2209-4C1C-9BFA-D771AFF24E3E}" type="pres">
      <dgm:prSet presAssocID="{3CCF6033-DA02-4307-8292-068A4828770B}" presName="sp" presStyleCnt="0"/>
      <dgm:spPr/>
    </dgm:pt>
    <dgm:pt modelId="{0BEEA792-FCF7-405C-8FFC-32829348CB66}" type="pres">
      <dgm:prSet presAssocID="{881D4082-C84B-4BC0-B03B-D1F42F888F15}" presName="linNode" presStyleCnt="0"/>
      <dgm:spPr/>
    </dgm:pt>
    <dgm:pt modelId="{A8247A4F-EB45-4EFF-86C2-CC449E0735AE}" type="pres">
      <dgm:prSet presAssocID="{881D4082-C84B-4BC0-B03B-D1F42F888F15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52AD50-077E-4247-9AEE-1869933034C5}" type="pres">
      <dgm:prSet presAssocID="{881D4082-C84B-4BC0-B03B-D1F42F888F15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EEDA9C-5738-444C-8297-E169F91FD563}" type="pres">
      <dgm:prSet presAssocID="{9AB39BCB-0E5C-49B1-BA23-5CCE629E3F14}" presName="sp" presStyleCnt="0"/>
      <dgm:spPr/>
    </dgm:pt>
    <dgm:pt modelId="{FB358F7D-D532-4481-B565-07A0EA0B3F9B}" type="pres">
      <dgm:prSet presAssocID="{DC282109-C31A-4355-867A-B9B157AA63AA}" presName="linNode" presStyleCnt="0"/>
      <dgm:spPr/>
    </dgm:pt>
    <dgm:pt modelId="{AB9F1B35-F228-4E83-B878-63295E88FB8A}" type="pres">
      <dgm:prSet presAssocID="{DC282109-C31A-4355-867A-B9B157AA63AA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28DB46-1F36-41D8-84CF-73BBEAAA0CE2}" type="pres">
      <dgm:prSet presAssocID="{DC282109-C31A-4355-867A-B9B157AA63AA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060850-A21D-4D1E-AD38-68F817E94CF9}" type="presOf" srcId="{35D458BC-C5D9-4154-8757-AE74EB7FDC7E}" destId="{EE28DB46-1F36-41D8-84CF-73BBEAAA0CE2}" srcOrd="0" destOrd="0" presId="urn:microsoft.com/office/officeart/2005/8/layout/vList5"/>
    <dgm:cxn modelId="{92145184-8621-4304-A135-78C1D010451F}" type="presOf" srcId="{545BD088-9B97-4210-873A-3B0A75B83825}" destId="{E82A397E-17B2-44BF-AFA1-40B306004965}" srcOrd="0" destOrd="0" presId="urn:microsoft.com/office/officeart/2005/8/layout/vList5"/>
    <dgm:cxn modelId="{3C989BB8-6BDF-4E7A-9388-65C63B33ADEE}" type="presOf" srcId="{8B4CA7B6-0919-4970-9CEC-8D8642B09CD1}" destId="{FA3E5E1D-F469-4161-A94A-AA65BCB4EF9D}" srcOrd="0" destOrd="0" presId="urn:microsoft.com/office/officeart/2005/8/layout/vList5"/>
    <dgm:cxn modelId="{8120E2F1-9CD4-4C13-A8C0-910594FDE0E9}" srcId="{881D4082-C84B-4BC0-B03B-D1F42F888F15}" destId="{0036737E-0704-4583-B28D-A92D801C0022}" srcOrd="0" destOrd="0" parTransId="{C94910D8-AC99-4E89-8BCD-A274A7C92A06}" sibTransId="{E74A21D7-1A8C-4EF4-9288-1F553330A64D}"/>
    <dgm:cxn modelId="{33C8195C-E39C-4727-AF47-537006CF2C4D}" type="presOf" srcId="{7DE34491-F044-4EA9-A68F-4F727A8E019A}" destId="{6FAABA36-6F3B-4AC1-9336-D646650005EC}" srcOrd="0" destOrd="0" presId="urn:microsoft.com/office/officeart/2005/8/layout/vList5"/>
    <dgm:cxn modelId="{56FF1134-05B0-49D7-8A7B-1C4B388B3CF4}" srcId="{DC282109-C31A-4355-867A-B9B157AA63AA}" destId="{35D458BC-C5D9-4154-8757-AE74EB7FDC7E}" srcOrd="0" destOrd="0" parTransId="{D10EC2F8-B42E-4A8E-9030-FADC745F90FF}" sibTransId="{7AA42AF1-695F-44EF-982E-F5B3EEA158CA}"/>
    <dgm:cxn modelId="{1C0F4FCD-038D-4501-86FF-C3B6C6267275}" srcId="{8B4CA7B6-0919-4970-9CEC-8D8642B09CD1}" destId="{881D4082-C84B-4BC0-B03B-D1F42F888F15}" srcOrd="1" destOrd="0" parTransId="{A0C9BEBC-C27A-4356-AA42-B6CEAEF60746}" sibTransId="{9AB39BCB-0E5C-49B1-BA23-5CCE629E3F14}"/>
    <dgm:cxn modelId="{94BDC0E6-9DF5-451D-A057-86EDD3CB4572}" type="presOf" srcId="{881D4082-C84B-4BC0-B03B-D1F42F888F15}" destId="{A8247A4F-EB45-4EFF-86C2-CC449E0735AE}" srcOrd="0" destOrd="0" presId="urn:microsoft.com/office/officeart/2005/8/layout/vList5"/>
    <dgm:cxn modelId="{A0DEBF97-A959-421B-B5AD-D50F63046E8E}" srcId="{8B4CA7B6-0919-4970-9CEC-8D8642B09CD1}" destId="{DC282109-C31A-4355-867A-B9B157AA63AA}" srcOrd="2" destOrd="0" parTransId="{519C1F80-9188-4829-A1B3-A9FC25DDC51A}" sibTransId="{06DC1CA8-54F0-47BB-B601-CC587CEE3131}"/>
    <dgm:cxn modelId="{39ABF778-4F45-415A-98BF-8ECA999B02E7}" type="presOf" srcId="{0036737E-0704-4583-B28D-A92D801C0022}" destId="{0E52AD50-077E-4247-9AEE-1869933034C5}" srcOrd="0" destOrd="0" presId="urn:microsoft.com/office/officeart/2005/8/layout/vList5"/>
    <dgm:cxn modelId="{17D41D1E-4B70-4D2B-AF9D-90130F0CEFE1}" srcId="{8B4CA7B6-0919-4970-9CEC-8D8642B09CD1}" destId="{545BD088-9B97-4210-873A-3B0A75B83825}" srcOrd="0" destOrd="0" parTransId="{475386BB-B2B9-495D-841C-E3F2DF9AB447}" sibTransId="{3CCF6033-DA02-4307-8292-068A4828770B}"/>
    <dgm:cxn modelId="{4EAA6DC5-1509-4843-B0DC-707A47727DA0}" srcId="{545BD088-9B97-4210-873A-3B0A75B83825}" destId="{7DE34491-F044-4EA9-A68F-4F727A8E019A}" srcOrd="0" destOrd="0" parTransId="{E340966F-D034-41DF-90CB-EB26F8C13F2B}" sibTransId="{8AB80FDF-9B31-4A64-920A-51545D873668}"/>
    <dgm:cxn modelId="{A795DDB9-B6D5-4B6D-AD71-9D6326D3C1DB}" type="presOf" srcId="{DC282109-C31A-4355-867A-B9B157AA63AA}" destId="{AB9F1B35-F228-4E83-B878-63295E88FB8A}" srcOrd="0" destOrd="0" presId="urn:microsoft.com/office/officeart/2005/8/layout/vList5"/>
    <dgm:cxn modelId="{0CE81BE4-06B6-4DCC-A666-995C2B539FC4}" type="presParOf" srcId="{FA3E5E1D-F469-4161-A94A-AA65BCB4EF9D}" destId="{8810B0AB-771D-4F82-9CAF-8CCD8873DA51}" srcOrd="0" destOrd="0" presId="urn:microsoft.com/office/officeart/2005/8/layout/vList5"/>
    <dgm:cxn modelId="{3A5C59D4-F08C-4A71-A9EA-F998A4ECA78F}" type="presParOf" srcId="{8810B0AB-771D-4F82-9CAF-8CCD8873DA51}" destId="{E82A397E-17B2-44BF-AFA1-40B306004965}" srcOrd="0" destOrd="0" presId="urn:microsoft.com/office/officeart/2005/8/layout/vList5"/>
    <dgm:cxn modelId="{D1872742-44BF-4D14-B8CB-F97C2ED2A917}" type="presParOf" srcId="{8810B0AB-771D-4F82-9CAF-8CCD8873DA51}" destId="{6FAABA36-6F3B-4AC1-9336-D646650005EC}" srcOrd="1" destOrd="0" presId="urn:microsoft.com/office/officeart/2005/8/layout/vList5"/>
    <dgm:cxn modelId="{22F94960-8FA4-448F-BDAC-C39141934A1D}" type="presParOf" srcId="{FA3E5E1D-F469-4161-A94A-AA65BCB4EF9D}" destId="{5AC6D5C7-2209-4C1C-9BFA-D771AFF24E3E}" srcOrd="1" destOrd="0" presId="urn:microsoft.com/office/officeart/2005/8/layout/vList5"/>
    <dgm:cxn modelId="{F672DC59-F420-4ED7-9830-169D381A66AB}" type="presParOf" srcId="{FA3E5E1D-F469-4161-A94A-AA65BCB4EF9D}" destId="{0BEEA792-FCF7-405C-8FFC-32829348CB66}" srcOrd="2" destOrd="0" presId="urn:microsoft.com/office/officeart/2005/8/layout/vList5"/>
    <dgm:cxn modelId="{96D105FF-52B5-49DA-B8A2-EC8997D9710A}" type="presParOf" srcId="{0BEEA792-FCF7-405C-8FFC-32829348CB66}" destId="{A8247A4F-EB45-4EFF-86C2-CC449E0735AE}" srcOrd="0" destOrd="0" presId="urn:microsoft.com/office/officeart/2005/8/layout/vList5"/>
    <dgm:cxn modelId="{568D25AF-DC69-4A48-949B-1621E6A8AFAB}" type="presParOf" srcId="{0BEEA792-FCF7-405C-8FFC-32829348CB66}" destId="{0E52AD50-077E-4247-9AEE-1869933034C5}" srcOrd="1" destOrd="0" presId="urn:microsoft.com/office/officeart/2005/8/layout/vList5"/>
    <dgm:cxn modelId="{13826F51-0DF9-474F-97A2-444E1DBB4013}" type="presParOf" srcId="{FA3E5E1D-F469-4161-A94A-AA65BCB4EF9D}" destId="{AFEEDA9C-5738-444C-8297-E169F91FD563}" srcOrd="3" destOrd="0" presId="urn:microsoft.com/office/officeart/2005/8/layout/vList5"/>
    <dgm:cxn modelId="{81B5B160-5822-45E5-A4E1-07DC2447ABCD}" type="presParOf" srcId="{FA3E5E1D-F469-4161-A94A-AA65BCB4EF9D}" destId="{FB358F7D-D532-4481-B565-07A0EA0B3F9B}" srcOrd="4" destOrd="0" presId="urn:microsoft.com/office/officeart/2005/8/layout/vList5"/>
    <dgm:cxn modelId="{23B6F1D8-8C6C-49A8-994D-E35F936F42E8}" type="presParOf" srcId="{FB358F7D-D532-4481-B565-07A0EA0B3F9B}" destId="{AB9F1B35-F228-4E83-B878-63295E88FB8A}" srcOrd="0" destOrd="0" presId="urn:microsoft.com/office/officeart/2005/8/layout/vList5"/>
    <dgm:cxn modelId="{5869C8DE-A199-4BF7-99B0-86504A904128}" type="presParOf" srcId="{FB358F7D-D532-4481-B565-07A0EA0B3F9B}" destId="{EE28DB46-1F36-41D8-84CF-73BBEAAA0CE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12" Type="http://schemas.openxmlformats.org/officeDocument/2006/relationships/image" Target="../media/image18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11" Type="http://schemas.openxmlformats.org/officeDocument/2006/relationships/image" Target="../media/image17.wmf"/><Relationship Id="rId5" Type="http://schemas.openxmlformats.org/officeDocument/2006/relationships/image" Target="../media/image11.wmf"/><Relationship Id="rId10" Type="http://schemas.openxmlformats.org/officeDocument/2006/relationships/image" Target="../media/image16.wmf"/><Relationship Id="rId4" Type="http://schemas.openxmlformats.org/officeDocument/2006/relationships/image" Target="../media/image10.wmf"/><Relationship Id="rId9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CA" sz="2000">
                <a:latin typeface="Arial"/>
              </a:rPr>
              <a:t>Click to edit the notes format</a:t>
            </a:r>
            <a:endParaRPr/>
          </a:p>
        </p:txBody>
      </p:sp>
      <p:sp>
        <p:nvSpPr>
          <p:cNvPr id="160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CA" sz="1400">
                <a:latin typeface="Times New Roman"/>
              </a:rPr>
              <a:t>&lt;header&gt;</a:t>
            </a:r>
            <a:endParaRPr/>
          </a:p>
        </p:txBody>
      </p:sp>
      <p:sp>
        <p:nvSpPr>
          <p:cNvPr id="161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CA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162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CA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163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B5E66CD3-BF44-4C66-968B-8CE3DF886429}" type="slidenum">
              <a:rPr lang="en-CA" sz="1400">
                <a:latin typeface="Times New Roman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9269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TextShape 1"/>
          <p:cNvSpPr txBox="1"/>
          <p:nvPr/>
        </p:nvSpPr>
        <p:spPr>
          <a:xfrm>
            <a:off x="3886200" y="8686800"/>
            <a:ext cx="2971440" cy="456840"/>
          </a:xfrm>
          <a:prstGeom prst="rect">
            <a:avLst/>
          </a:prstGeom>
        </p:spPr>
        <p:txBody>
          <a:bodyPr anchor="b"/>
          <a:lstStyle/>
          <a:p>
            <a:pPr algn="r">
              <a:lnSpc>
                <a:spcPct val="100000"/>
              </a:lnSpc>
            </a:pPr>
            <a:fld id="{A785FAB7-5746-44B3-850C-353A617C75DD}" type="slidenum">
              <a:rPr lang="en-CA" sz="1200">
                <a:latin typeface="Times New Roman"/>
              </a:rPr>
              <a:t>1</a:t>
            </a:fld>
            <a:endParaRPr/>
          </a:p>
        </p:txBody>
      </p:sp>
      <p:sp>
        <p:nvSpPr>
          <p:cNvPr id="264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58513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4CCD19-4EBC-4B3A-ACDE-03F5AB58C23E}" type="slidenum">
              <a:rPr lang="en-US" altLang="en-US">
                <a:solidFill>
                  <a:srgbClr val="000000"/>
                </a:solidFill>
              </a:rPr>
              <a:pPr/>
              <a:t>17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Eight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systems that needs to be addressed eventually: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water, electricity, commercial (agricultural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food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), roads, communication, social (healthcare, religion, emergency), and </a:t>
            </a:r>
            <a:r>
              <a:rPr lang="en-US" alt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-- We may start with a few, and add</a:t>
            </a:r>
            <a:r>
              <a:rPr lang="en-US" alt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more later.</a:t>
            </a:r>
          </a:p>
          <a:p>
            <a:endParaRPr lang="en-US" altLang="en-US" sz="1200" kern="1200" baseline="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r>
              <a:rPr lang="en-US" alt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Weighting system in Iraq, case study</a:t>
            </a:r>
          </a:p>
          <a:p>
            <a:r>
              <a:rPr lang="en-US" alt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Spatial resolution: City level</a:t>
            </a:r>
          </a:p>
          <a:p>
            <a:r>
              <a:rPr lang="en-US" alt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Metric (addition, multiplication)</a:t>
            </a:r>
          </a:p>
          <a:p>
            <a:endParaRPr lang="en-US" altLang="en-US" sz="1200" kern="1200" baseline="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r>
              <a:rPr lang="en-US" alt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Biweekly Thursday morning</a:t>
            </a:r>
          </a:p>
          <a:p>
            <a:r>
              <a:rPr lang="en-US" alt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Agenda, </a:t>
            </a:r>
            <a:r>
              <a:rPr lang="en-US" altLang="en-US" sz="1200" kern="1200" baseline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phone connection!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301890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4CCD19-4EBC-4B3A-ACDE-03F5AB58C23E}" type="slidenum">
              <a:rPr lang="en-US" altLang="en-US">
                <a:solidFill>
                  <a:srgbClr val="000000"/>
                </a:solidFill>
              </a:rPr>
              <a:pPr/>
              <a:t>18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Eight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systems that needs to be addressed eventually: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water, electricity, commercial (agricultural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food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), roads, communication, social (healthcare, religion, emergency), and </a:t>
            </a:r>
            <a:r>
              <a:rPr lang="en-US" alt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-- We may start with a few, and add</a:t>
            </a:r>
            <a:r>
              <a:rPr lang="en-US" alt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more later.</a:t>
            </a:r>
          </a:p>
          <a:p>
            <a:endParaRPr lang="en-US" altLang="en-US" sz="1200" kern="1200" baseline="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r>
              <a:rPr lang="en-US" alt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Weighting system in Iraq, case study</a:t>
            </a:r>
          </a:p>
          <a:p>
            <a:r>
              <a:rPr lang="en-US" alt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Spatial resolution: City level</a:t>
            </a:r>
          </a:p>
          <a:p>
            <a:r>
              <a:rPr lang="en-US" alt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Metric (addition, multiplication)</a:t>
            </a:r>
          </a:p>
          <a:p>
            <a:endParaRPr lang="en-US" altLang="en-US" sz="1200" kern="1200" baseline="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r>
              <a:rPr lang="en-US" alt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Biweekly Thursday morning</a:t>
            </a:r>
          </a:p>
          <a:p>
            <a:r>
              <a:rPr lang="en-US" alt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Agenda, </a:t>
            </a:r>
            <a:r>
              <a:rPr lang="en-US" altLang="en-US" sz="1200" kern="1200" baseline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phone connection!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78794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4CCD19-4EBC-4B3A-ACDE-03F5AB58C23E}" type="slidenum">
              <a:rPr lang="en-US" altLang="en-US">
                <a:solidFill>
                  <a:srgbClr val="000000"/>
                </a:solidFill>
              </a:rPr>
              <a:pPr/>
              <a:t>19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Eight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systems that needs to be addressed eventually: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water, electricity, commercial (agricultural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food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), roads, communication, social (healthcare, religion, emergency), and </a:t>
            </a:r>
            <a:r>
              <a:rPr lang="en-US" alt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-- We may start with a few, and add</a:t>
            </a:r>
            <a:r>
              <a:rPr lang="en-US" alt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more later.</a:t>
            </a:r>
          </a:p>
          <a:p>
            <a:endParaRPr lang="en-US" altLang="en-US" sz="1200" kern="1200" baseline="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r>
              <a:rPr lang="en-US" alt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Weighting system in Iraq, case study</a:t>
            </a:r>
          </a:p>
          <a:p>
            <a:r>
              <a:rPr lang="en-US" alt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Spatial resolution: City level</a:t>
            </a:r>
          </a:p>
          <a:p>
            <a:r>
              <a:rPr lang="en-US" alt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Metric (addition, multiplication)</a:t>
            </a:r>
          </a:p>
          <a:p>
            <a:endParaRPr lang="en-US" altLang="en-US" sz="1200" kern="1200" baseline="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r>
              <a:rPr lang="en-US" alt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Biweekly Thursday morning</a:t>
            </a:r>
          </a:p>
          <a:p>
            <a:r>
              <a:rPr lang="en-US" alt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Agenda, </a:t>
            </a:r>
            <a:r>
              <a:rPr lang="en-US" altLang="en-US" sz="1200" kern="1200" baseline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phone connection!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063528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4CCD19-4EBC-4B3A-ACDE-03F5AB58C23E}" type="slidenum">
              <a:rPr lang="en-US" altLang="en-US">
                <a:solidFill>
                  <a:srgbClr val="000000"/>
                </a:solidFill>
              </a:rPr>
              <a:pPr/>
              <a:t>20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Eight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systems that needs to be addressed eventually: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water, electricity, commercial (agricultural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food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), roads, communication, social (healthcare, religion, emergency), and </a:t>
            </a:r>
            <a:r>
              <a:rPr lang="en-US" alt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-- We may start with a few, and add</a:t>
            </a:r>
            <a:r>
              <a:rPr lang="en-US" alt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more later.</a:t>
            </a:r>
          </a:p>
          <a:p>
            <a:endParaRPr lang="en-US" altLang="en-US" sz="1200" kern="1200" baseline="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r>
              <a:rPr lang="en-US" alt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Weighting system in Iraq, case study</a:t>
            </a:r>
          </a:p>
          <a:p>
            <a:r>
              <a:rPr lang="en-US" alt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Spatial resolution: City level</a:t>
            </a:r>
          </a:p>
          <a:p>
            <a:r>
              <a:rPr lang="en-US" alt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Metric (addition, multiplication)</a:t>
            </a:r>
          </a:p>
          <a:p>
            <a:endParaRPr lang="en-US" altLang="en-US" sz="1200" kern="1200" baseline="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r>
              <a:rPr lang="en-US" alt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Biweekly Thursday morning</a:t>
            </a:r>
          </a:p>
          <a:p>
            <a:r>
              <a:rPr lang="en-US" alt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Agenda, </a:t>
            </a:r>
            <a:r>
              <a:rPr lang="en-US" altLang="en-US" sz="1200" kern="1200" baseline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phone connection!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914342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4CCD19-4EBC-4B3A-ACDE-03F5AB58C23E}" type="slidenum">
              <a:rPr lang="en-US" altLang="en-US">
                <a:solidFill>
                  <a:srgbClr val="000000"/>
                </a:solidFill>
              </a:rPr>
              <a:pPr/>
              <a:t>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Eight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systems that needs to be addressed eventually: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water, electricity, commercial (agricultural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food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), roads, communication, social (healthcare, religion, emergency), and </a:t>
            </a:r>
            <a:r>
              <a:rPr lang="en-US" alt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-- We may start with a few, and add</a:t>
            </a:r>
            <a:r>
              <a:rPr lang="en-US" alt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more later.</a:t>
            </a:r>
          </a:p>
          <a:p>
            <a:endParaRPr lang="en-US" altLang="en-US" sz="1200" kern="1200" baseline="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r>
              <a:rPr lang="en-US" alt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Weighting system in Iraq, case study</a:t>
            </a:r>
          </a:p>
          <a:p>
            <a:r>
              <a:rPr lang="en-US" alt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Spatial resolution: City level</a:t>
            </a:r>
          </a:p>
          <a:p>
            <a:r>
              <a:rPr lang="en-US" alt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Metric (addition, multiplication)</a:t>
            </a:r>
          </a:p>
          <a:p>
            <a:endParaRPr lang="en-US" altLang="en-US" sz="1200" kern="1200" baseline="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r>
              <a:rPr lang="en-US" alt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Biweekly Thursday morning</a:t>
            </a:r>
          </a:p>
          <a:p>
            <a:r>
              <a:rPr lang="en-US" alt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Agenda, </a:t>
            </a:r>
            <a:r>
              <a:rPr lang="en-US" altLang="en-US" sz="1200" kern="1200" baseline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phone connection!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909891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4CCD19-4EBC-4B3A-ACDE-03F5AB58C23E}" type="slidenum">
              <a:rPr lang="en-US" altLang="en-US">
                <a:solidFill>
                  <a:srgbClr val="000000"/>
                </a:solidFill>
              </a:rPr>
              <a:pPr/>
              <a:t>22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Eight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systems that needs to be addressed eventually: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water, electricity, commercial (agricultural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food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), roads, communication, social (healthcare, religion, emergency), and </a:t>
            </a:r>
            <a:r>
              <a:rPr lang="en-US" alt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-- We may start with a few, and add</a:t>
            </a:r>
            <a:r>
              <a:rPr lang="en-US" alt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more later.</a:t>
            </a:r>
          </a:p>
          <a:p>
            <a:endParaRPr lang="en-US" altLang="en-US" sz="1200" kern="1200" baseline="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r>
              <a:rPr lang="en-US" alt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Weighting system in Iraq, case study</a:t>
            </a:r>
          </a:p>
          <a:p>
            <a:r>
              <a:rPr lang="en-US" alt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Spatial resolution: City level</a:t>
            </a:r>
          </a:p>
          <a:p>
            <a:r>
              <a:rPr lang="en-US" alt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Metric (addition, multiplication)</a:t>
            </a:r>
          </a:p>
          <a:p>
            <a:endParaRPr lang="en-US" altLang="en-US" sz="1200" kern="1200" baseline="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r>
              <a:rPr lang="en-US" alt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Biweekly Thursday morning</a:t>
            </a:r>
          </a:p>
          <a:p>
            <a:r>
              <a:rPr lang="en-US" alt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Agenda, </a:t>
            </a:r>
            <a:r>
              <a:rPr lang="en-US" altLang="en-US" sz="1200" kern="1200" baseline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phone connection!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146579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4CCD19-4EBC-4B3A-ACDE-03F5AB58C23E}" type="slidenum">
              <a:rPr lang="en-US" altLang="en-US">
                <a:solidFill>
                  <a:srgbClr val="000000"/>
                </a:solidFill>
              </a:rPr>
              <a:pPr/>
              <a:t>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Eight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systems that needs to be addressed eventually: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water, electricity, commercial (agricultural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food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), roads, communication, social (healthcare, religion, emergency), and </a:t>
            </a:r>
            <a:r>
              <a:rPr lang="en-US" alt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-- We may start with a few, and add</a:t>
            </a:r>
            <a:r>
              <a:rPr lang="en-US" alt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more later.</a:t>
            </a:r>
          </a:p>
          <a:p>
            <a:endParaRPr lang="en-US" altLang="en-US" sz="1200" kern="1200" baseline="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r>
              <a:rPr lang="en-US" alt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Weighting system in Iraq, case study</a:t>
            </a:r>
          </a:p>
          <a:p>
            <a:r>
              <a:rPr lang="en-US" alt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Spatial resolution: City level</a:t>
            </a:r>
          </a:p>
          <a:p>
            <a:r>
              <a:rPr lang="en-US" alt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Metric (addition, multiplication)</a:t>
            </a:r>
          </a:p>
          <a:p>
            <a:endParaRPr lang="en-US" altLang="en-US" sz="1200" kern="1200" baseline="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r>
              <a:rPr lang="en-US" alt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Biweekly Thursday morning</a:t>
            </a:r>
          </a:p>
          <a:p>
            <a:r>
              <a:rPr lang="en-US" alt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Agenda, </a:t>
            </a:r>
            <a:r>
              <a:rPr lang="en-US" altLang="en-US" sz="1200" kern="1200" baseline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phone connection!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763669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4CCD19-4EBC-4B3A-ACDE-03F5AB58C23E}" type="slidenum">
              <a:rPr lang="en-US" altLang="en-US">
                <a:solidFill>
                  <a:srgbClr val="000000"/>
                </a:solidFill>
              </a:rPr>
              <a:pPr/>
              <a:t>24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Eight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systems that needs to be addressed eventually: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water, electricity, commercial (agricultural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food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), roads, communication, social (healthcare, religion, emergency), and </a:t>
            </a:r>
            <a:r>
              <a:rPr lang="en-US" alt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-- We may start with a few, and add</a:t>
            </a:r>
            <a:r>
              <a:rPr lang="en-US" alt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more later.</a:t>
            </a:r>
          </a:p>
          <a:p>
            <a:endParaRPr lang="en-US" altLang="en-US" sz="1200" kern="1200" baseline="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r>
              <a:rPr lang="en-US" alt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Weighting system in Iraq, case study</a:t>
            </a:r>
          </a:p>
          <a:p>
            <a:r>
              <a:rPr lang="en-US" alt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Spatial resolution: City level</a:t>
            </a:r>
          </a:p>
          <a:p>
            <a:r>
              <a:rPr lang="en-US" alt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Metric (addition, multiplication)</a:t>
            </a:r>
          </a:p>
          <a:p>
            <a:endParaRPr lang="en-US" altLang="en-US" sz="1200" kern="1200" baseline="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r>
              <a:rPr lang="en-US" alt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Biweekly Thursday morning</a:t>
            </a:r>
          </a:p>
          <a:p>
            <a:r>
              <a:rPr lang="en-US" alt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Agenda, </a:t>
            </a:r>
            <a:r>
              <a:rPr lang="en-US" altLang="en-US" sz="1200" kern="1200" baseline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phone connection!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999388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4CCD19-4EBC-4B3A-ACDE-03F5AB58C23E}" type="slidenum">
              <a:rPr lang="en-US" altLang="en-US">
                <a:solidFill>
                  <a:srgbClr val="000000"/>
                </a:solidFill>
              </a:rPr>
              <a:pPr/>
              <a:t>25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Eight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systems that needs to be addressed eventually: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water, electricity, commercial (agricultural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food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), roads, communication, social (healthcare, religion, emergency), and </a:t>
            </a:r>
            <a:r>
              <a:rPr lang="en-US" alt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-- We may start with a few, and add</a:t>
            </a:r>
            <a:r>
              <a:rPr lang="en-US" alt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more later.</a:t>
            </a:r>
          </a:p>
          <a:p>
            <a:endParaRPr lang="en-US" altLang="en-US" sz="1200" kern="1200" baseline="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r>
              <a:rPr lang="en-US" alt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Weighting system in Iraq, case study</a:t>
            </a:r>
          </a:p>
          <a:p>
            <a:r>
              <a:rPr lang="en-US" alt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Spatial resolution: City level</a:t>
            </a:r>
          </a:p>
          <a:p>
            <a:r>
              <a:rPr lang="en-US" alt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Metric (addition, multiplication)</a:t>
            </a:r>
          </a:p>
          <a:p>
            <a:endParaRPr lang="en-US" altLang="en-US" sz="1200" kern="1200" baseline="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r>
              <a:rPr lang="en-US" alt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Biweekly Thursday morning</a:t>
            </a:r>
          </a:p>
          <a:p>
            <a:r>
              <a:rPr lang="en-US" alt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Agenda, </a:t>
            </a:r>
            <a:r>
              <a:rPr lang="en-US" altLang="en-US" sz="1200" kern="1200" baseline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phone connection!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324249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4CCD19-4EBC-4B3A-ACDE-03F5AB58C23E}" type="slidenum">
              <a:rPr lang="en-US" altLang="en-US">
                <a:solidFill>
                  <a:srgbClr val="000000"/>
                </a:solidFill>
              </a:rPr>
              <a:pPr/>
              <a:t>26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Eight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systems that needs to be addressed eventually: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water, electricity, commercial (agricultural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food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), roads, communication, social (healthcare, religion, emergency), and </a:t>
            </a:r>
            <a:r>
              <a:rPr lang="en-US" alt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-- We may start with a few, and add</a:t>
            </a:r>
            <a:r>
              <a:rPr lang="en-US" alt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more later.</a:t>
            </a:r>
          </a:p>
          <a:p>
            <a:endParaRPr lang="en-US" altLang="en-US" sz="1200" kern="1200" baseline="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r>
              <a:rPr lang="en-US" alt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Weighting system in Iraq, case study</a:t>
            </a:r>
          </a:p>
          <a:p>
            <a:r>
              <a:rPr lang="en-US" alt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Spatial resolution: City level</a:t>
            </a:r>
          </a:p>
          <a:p>
            <a:r>
              <a:rPr lang="en-US" alt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Metric (addition, multiplication)</a:t>
            </a:r>
          </a:p>
          <a:p>
            <a:endParaRPr lang="en-US" altLang="en-US" sz="1200" kern="1200" baseline="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r>
              <a:rPr lang="en-US" alt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Biweekly Thursday morning</a:t>
            </a:r>
          </a:p>
          <a:p>
            <a:r>
              <a:rPr lang="en-US" alt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Agenda, </a:t>
            </a:r>
            <a:r>
              <a:rPr lang="en-US" altLang="en-US" sz="1200" kern="1200" baseline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phone connection!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77972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4CCD19-4EBC-4B3A-ACDE-03F5AB58C23E}" type="slidenum">
              <a:rPr lang="en-US" altLang="en-US">
                <a:solidFill>
                  <a:srgbClr val="000000"/>
                </a:solidFill>
              </a:rPr>
              <a:pPr/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Eight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systems that needs to be addressed eventually: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water, electricity, commercial (agricultural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food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), roads, communication, social (healthcare, religion, emergency), and </a:t>
            </a:r>
            <a:r>
              <a:rPr lang="en-US" alt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-- We may start with a few, and add</a:t>
            </a:r>
            <a:r>
              <a:rPr lang="en-US" alt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more later.</a:t>
            </a:r>
          </a:p>
          <a:p>
            <a:endParaRPr lang="en-US" altLang="en-US" sz="1200" kern="1200" baseline="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r>
              <a:rPr lang="en-US" alt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Weighting system in Iraq, case study</a:t>
            </a:r>
          </a:p>
          <a:p>
            <a:r>
              <a:rPr lang="en-US" alt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Spatial resolution: City level</a:t>
            </a:r>
          </a:p>
          <a:p>
            <a:r>
              <a:rPr lang="en-US" alt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Metric (addition, multiplication)</a:t>
            </a:r>
          </a:p>
          <a:p>
            <a:endParaRPr lang="en-US" altLang="en-US" sz="1200" kern="1200" baseline="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r>
              <a:rPr lang="en-US" alt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Biweekly Thursday morning</a:t>
            </a:r>
          </a:p>
          <a:p>
            <a:r>
              <a:rPr lang="en-US" alt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Agenda, </a:t>
            </a:r>
            <a:r>
              <a:rPr lang="en-US" altLang="en-US" sz="1200" kern="1200" baseline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phone connection!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02853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4CCD19-4EBC-4B3A-ACDE-03F5AB58C23E}" type="slidenum">
              <a:rPr lang="en-US" altLang="en-US">
                <a:solidFill>
                  <a:srgbClr val="000000"/>
                </a:solidFill>
              </a:rPr>
              <a:pPr/>
              <a:t>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Eight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systems that needs to be addressed eventually: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water, electricity, commercial (agricultural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food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), roads, communication, social (healthcare, religion, emergency), and </a:t>
            </a:r>
            <a:r>
              <a:rPr lang="en-US" alt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-- We may start with a few, and add</a:t>
            </a:r>
            <a:r>
              <a:rPr lang="en-US" alt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more later.</a:t>
            </a:r>
          </a:p>
          <a:p>
            <a:endParaRPr lang="en-US" altLang="en-US" sz="1200" kern="1200" baseline="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r>
              <a:rPr lang="en-US" alt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Weighting system in Iraq, case study</a:t>
            </a:r>
          </a:p>
          <a:p>
            <a:r>
              <a:rPr lang="en-US" alt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Spatial resolution: City level</a:t>
            </a:r>
          </a:p>
          <a:p>
            <a:r>
              <a:rPr lang="en-US" alt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Metric (addition, multiplication)</a:t>
            </a:r>
          </a:p>
          <a:p>
            <a:endParaRPr lang="en-US" altLang="en-US" sz="1200" kern="1200" baseline="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r>
              <a:rPr lang="en-US" alt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Biweekly Thursday morning</a:t>
            </a:r>
          </a:p>
          <a:p>
            <a:r>
              <a:rPr lang="en-US" alt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Agenda, </a:t>
            </a:r>
            <a:r>
              <a:rPr lang="en-US" altLang="en-US" sz="1200" kern="1200" baseline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phone connection!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16080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4CCD19-4EBC-4B3A-ACDE-03F5AB58C23E}" type="slidenum">
              <a:rPr lang="en-US" altLang="en-US">
                <a:solidFill>
                  <a:srgbClr val="000000"/>
                </a:solidFill>
              </a:rPr>
              <a:pPr/>
              <a:t>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Eight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systems that needs to be addressed eventually: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water, electricity, commercial (agricultural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food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), roads, communication, social (healthcare, religion, emergency), and </a:t>
            </a:r>
            <a:r>
              <a:rPr lang="en-US" alt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-- We may start with a few, and add</a:t>
            </a:r>
            <a:r>
              <a:rPr lang="en-US" alt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more later.</a:t>
            </a:r>
          </a:p>
          <a:p>
            <a:endParaRPr lang="en-US" altLang="en-US" sz="1200" kern="1200" baseline="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r>
              <a:rPr lang="en-US" alt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Weighting system in Iraq, case study</a:t>
            </a:r>
          </a:p>
          <a:p>
            <a:r>
              <a:rPr lang="en-US" alt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Spatial resolution: City level</a:t>
            </a:r>
          </a:p>
          <a:p>
            <a:r>
              <a:rPr lang="en-US" alt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Metric (addition, multiplication)</a:t>
            </a:r>
          </a:p>
          <a:p>
            <a:endParaRPr lang="en-US" altLang="en-US" sz="1200" kern="1200" baseline="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r>
              <a:rPr lang="en-US" alt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Biweekly Thursday morning</a:t>
            </a:r>
          </a:p>
          <a:p>
            <a:r>
              <a:rPr lang="en-US" alt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Agenda, </a:t>
            </a:r>
            <a:r>
              <a:rPr lang="en-US" altLang="en-US" sz="1200" kern="1200" baseline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phone connection!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92812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4CCD19-4EBC-4B3A-ACDE-03F5AB58C23E}" type="slidenum">
              <a:rPr lang="en-US" altLang="en-US">
                <a:solidFill>
                  <a:srgbClr val="000000"/>
                </a:solidFill>
              </a:rPr>
              <a:pPr/>
              <a:t>12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Eight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systems that needs to be addressed eventually: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water, electricity, commercial (agricultural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food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), roads, communication, social (healthcare, religion, emergency), and </a:t>
            </a:r>
            <a:r>
              <a:rPr lang="en-US" alt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-- We may start with a few, and add</a:t>
            </a:r>
            <a:r>
              <a:rPr lang="en-US" alt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more later.</a:t>
            </a:r>
          </a:p>
          <a:p>
            <a:endParaRPr lang="en-US" altLang="en-US" sz="1200" kern="1200" baseline="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r>
              <a:rPr lang="en-US" alt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Weighting system in Iraq, case study</a:t>
            </a:r>
          </a:p>
          <a:p>
            <a:r>
              <a:rPr lang="en-US" alt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Spatial resolution: City level</a:t>
            </a:r>
          </a:p>
          <a:p>
            <a:r>
              <a:rPr lang="en-US" alt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Metric (addition, multiplication)</a:t>
            </a:r>
          </a:p>
          <a:p>
            <a:endParaRPr lang="en-US" altLang="en-US" sz="1200" kern="1200" baseline="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r>
              <a:rPr lang="en-US" alt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Biweekly Thursday morning</a:t>
            </a:r>
          </a:p>
          <a:p>
            <a:r>
              <a:rPr lang="en-US" alt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Agenda, </a:t>
            </a:r>
            <a:r>
              <a:rPr lang="en-US" altLang="en-US" sz="1200" kern="1200" baseline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phone connection!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84316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4CCD19-4EBC-4B3A-ACDE-03F5AB58C23E}" type="slidenum">
              <a:rPr lang="en-US" altLang="en-US">
                <a:solidFill>
                  <a:srgbClr val="000000"/>
                </a:solidFill>
              </a:rPr>
              <a:pPr/>
              <a:t>13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Eight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systems that needs to be addressed eventually: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water, electricity, commercial (agricultural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food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), roads, communication, social (healthcare, religion, emergency), and </a:t>
            </a:r>
            <a:r>
              <a:rPr lang="en-US" alt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-- We may start with a few, and add</a:t>
            </a:r>
            <a:r>
              <a:rPr lang="en-US" alt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more later.</a:t>
            </a:r>
          </a:p>
          <a:p>
            <a:endParaRPr lang="en-US" altLang="en-US" sz="1200" kern="1200" baseline="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r>
              <a:rPr lang="en-US" alt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Weighting system in Iraq, case study</a:t>
            </a:r>
          </a:p>
          <a:p>
            <a:r>
              <a:rPr lang="en-US" alt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Spatial resolution: City level</a:t>
            </a:r>
          </a:p>
          <a:p>
            <a:r>
              <a:rPr lang="en-US" alt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Metric (addition, multiplication)</a:t>
            </a:r>
          </a:p>
          <a:p>
            <a:endParaRPr lang="en-US" altLang="en-US" sz="1200" kern="1200" baseline="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r>
              <a:rPr lang="en-US" alt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Biweekly Thursday morning</a:t>
            </a:r>
          </a:p>
          <a:p>
            <a:r>
              <a:rPr lang="en-US" alt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Agenda, </a:t>
            </a:r>
            <a:r>
              <a:rPr lang="en-US" altLang="en-US" sz="1200" kern="1200" baseline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phone connection!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27737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4CCD19-4EBC-4B3A-ACDE-03F5AB58C23E}" type="slidenum">
              <a:rPr lang="en-US" altLang="en-US">
                <a:solidFill>
                  <a:srgbClr val="000000"/>
                </a:solidFill>
              </a:rPr>
              <a:pPr/>
              <a:t>14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Eight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systems that needs to be addressed eventually: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water, electricity, commercial (agricultural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food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), roads, communication, social (healthcare, religion, emergency), and </a:t>
            </a:r>
            <a:r>
              <a:rPr lang="en-US" alt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-- We may start with a few, and add</a:t>
            </a:r>
            <a:r>
              <a:rPr lang="en-US" alt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more later.</a:t>
            </a:r>
          </a:p>
          <a:p>
            <a:endParaRPr lang="en-US" altLang="en-US" sz="1200" kern="1200" baseline="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r>
              <a:rPr lang="en-US" alt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Weighting system in Iraq, case study</a:t>
            </a:r>
          </a:p>
          <a:p>
            <a:r>
              <a:rPr lang="en-US" alt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Spatial resolution: City level</a:t>
            </a:r>
          </a:p>
          <a:p>
            <a:r>
              <a:rPr lang="en-US" alt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Metric (addition, multiplication)</a:t>
            </a:r>
          </a:p>
          <a:p>
            <a:endParaRPr lang="en-US" altLang="en-US" sz="1200" kern="1200" baseline="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r>
              <a:rPr lang="en-US" alt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Biweekly Thursday morning</a:t>
            </a:r>
          </a:p>
          <a:p>
            <a:r>
              <a:rPr lang="en-US" alt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Agenda, </a:t>
            </a:r>
            <a:r>
              <a:rPr lang="en-US" altLang="en-US" sz="1200" kern="1200" baseline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phone connection!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07954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4CCD19-4EBC-4B3A-ACDE-03F5AB58C23E}" type="slidenum">
              <a:rPr lang="en-US" altLang="en-US">
                <a:solidFill>
                  <a:srgbClr val="000000"/>
                </a:solidFill>
              </a:rPr>
              <a:pPr/>
              <a:t>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Eight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systems that needs to be addressed eventually: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water, electricity, commercial (agricultural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food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), roads, communication, social (healthcare, religion, emergency), and </a:t>
            </a:r>
            <a:r>
              <a:rPr lang="en-US" alt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-- We may start with a few, and add</a:t>
            </a:r>
            <a:r>
              <a:rPr lang="en-US" alt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more later.</a:t>
            </a:r>
          </a:p>
          <a:p>
            <a:endParaRPr lang="en-US" altLang="en-US" sz="1200" kern="1200" baseline="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r>
              <a:rPr lang="en-US" alt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Weighting system in Iraq, case study</a:t>
            </a:r>
          </a:p>
          <a:p>
            <a:r>
              <a:rPr lang="en-US" alt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Spatial resolution: City level</a:t>
            </a:r>
          </a:p>
          <a:p>
            <a:r>
              <a:rPr lang="en-US" alt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Metric (addition, multiplication)</a:t>
            </a:r>
          </a:p>
          <a:p>
            <a:endParaRPr lang="en-US" altLang="en-US" sz="1200" kern="1200" baseline="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r>
              <a:rPr lang="en-US" alt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Biweekly Thursday morning</a:t>
            </a:r>
          </a:p>
          <a:p>
            <a:r>
              <a:rPr lang="en-US" alt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Agenda, </a:t>
            </a:r>
            <a:r>
              <a:rPr lang="en-US" altLang="en-US" sz="1200" kern="1200" baseline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phone connection!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398033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4CCD19-4EBC-4B3A-ACDE-03F5AB58C23E}" type="slidenum">
              <a:rPr lang="en-US" altLang="en-US">
                <a:solidFill>
                  <a:srgbClr val="000000"/>
                </a:solidFill>
              </a:rPr>
              <a:pPr/>
              <a:t>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Eight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systems that needs to be addressed eventually: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water, electricity, commercial (agricultural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food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), roads, communication, social (healthcare, religion, emergency), and </a:t>
            </a:r>
            <a:r>
              <a:rPr lang="en-US" alt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-- We may start with a few, and add</a:t>
            </a:r>
            <a:r>
              <a:rPr lang="en-US" alt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more later.</a:t>
            </a:r>
          </a:p>
          <a:p>
            <a:endParaRPr lang="en-US" altLang="en-US" sz="1200" kern="1200" baseline="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r>
              <a:rPr lang="en-US" alt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Weighting system in Iraq, case study</a:t>
            </a:r>
          </a:p>
          <a:p>
            <a:r>
              <a:rPr lang="en-US" alt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Spatial resolution: City level</a:t>
            </a:r>
          </a:p>
          <a:p>
            <a:r>
              <a:rPr lang="en-US" alt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Metric (addition, multiplication)</a:t>
            </a:r>
          </a:p>
          <a:p>
            <a:endParaRPr lang="en-US" altLang="en-US" sz="1200" kern="1200" baseline="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r>
              <a:rPr lang="en-US" alt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Biweekly Thursday morning</a:t>
            </a:r>
          </a:p>
          <a:p>
            <a:r>
              <a:rPr lang="en-US" alt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Agenda, </a:t>
            </a:r>
            <a:r>
              <a:rPr lang="en-US" altLang="en-US" sz="1200" kern="1200" baseline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phone connection!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41439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9" name="Picture 38"/>
          <p:cNvPicPr/>
          <p:nvPr/>
        </p:nvPicPr>
        <p:blipFill>
          <a:blip r:embed="rId2"/>
          <a:stretch>
            <a:fillRect/>
          </a:stretch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40" name="Picture 39"/>
          <p:cNvPicPr/>
          <p:nvPr/>
        </p:nvPicPr>
        <p:blipFill>
          <a:blip r:embed="rId2"/>
          <a:stretch>
            <a:fillRect/>
          </a:stretch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7800" y="2590800"/>
            <a:ext cx="6400800" cy="8382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505200"/>
            <a:ext cx="5334000" cy="990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D18A084-51D8-4678-B329-3AF3E570942E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3083" name="Picture 11" descr="leav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853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267200"/>
          </a:xfrm>
        </p:spPr>
        <p:txBody>
          <a:bodyPr/>
          <a:lstStyle>
            <a:lvl1pPr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DC6A77-D613-4E41-B325-681F07F3C406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84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156F26-898A-4143-96D4-DEBA76A1A011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66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39959C-CE55-43AA-AD4F-06D1B9AA04BB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865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DDB1DA-C2F9-452A-B620-759BEEAA4A73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1077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B05601-2F88-418C-817F-089FE99344BE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7808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7B6B71-EA2E-4EB9-9440-C1FFA72C1335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352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FA62A-8ACE-41E7-B1F0-167F5A52B09E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7745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08457-F790-48D5-B441-6D5E89F9D7BD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7824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910B96-F296-4E91-AAC1-14DFAD9145DF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6319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4EA074-9D6F-4D26-BB97-35C72DC14723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9619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08813" cy="15255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0" y="1905000"/>
            <a:ext cx="3427413" cy="4113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3813" y="1905000"/>
            <a:ext cx="3429000" cy="4113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6629400" y="6248400"/>
            <a:ext cx="1903413" cy="455613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276600" y="6248400"/>
            <a:ext cx="2894013" cy="455613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1524000" y="6248400"/>
            <a:ext cx="1293813" cy="455613"/>
          </a:xfrm>
        </p:spPr>
        <p:txBody>
          <a:bodyPr/>
          <a:lstStyle>
            <a:lvl1pPr>
              <a:defRPr/>
            </a:lvl1pPr>
          </a:lstStyle>
          <a:p>
            <a:fld id="{7F5ABBAD-4C62-44E2-ADCA-FDB55FAFA06D}" type="slidenum">
              <a:rPr lang="en-GB" altLang="en-US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607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8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/>
          <p:cNvPicPr/>
          <p:nvPr/>
        </p:nvPicPr>
        <p:blipFill>
          <a:blip r:embed="rId14"/>
          <a:stretch>
            <a:fillRect/>
          </a:stretch>
        </p:blipFill>
        <p:spPr>
          <a:xfrm>
            <a:off x="-1440" y="0"/>
            <a:ext cx="9145080" cy="6859080"/>
          </a:xfrm>
          <a:prstGeom prst="rect">
            <a:avLst/>
          </a:prstGeom>
          <a:ln>
            <a:noFill/>
          </a:ln>
        </p:spPr>
      </p:pic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447920" y="2590920"/>
            <a:ext cx="6400440" cy="8377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4400">
                <a:solidFill>
                  <a:srgbClr val="809EA8"/>
                </a:solidFill>
                <a:latin typeface="Arial"/>
                <a:ea typeface="ＭＳ Ｐゴシック"/>
              </a:rPr>
              <a:t>Click to edit the title text formatClick to edit Master title style</a:t>
            </a:r>
            <a:endParaRPr/>
          </a:p>
        </p:txBody>
      </p:sp>
      <p:sp>
        <p:nvSpPr>
          <p:cNvPr id="2" name="PlaceHolder 2"/>
          <p:cNvSpPr>
            <a:spLocks noGrp="1"/>
          </p:cNvSpPr>
          <p:nvPr>
            <p:ph type="dt"/>
          </p:nvPr>
        </p:nvSpPr>
        <p:spPr>
          <a:xfrm>
            <a:off x="685800" y="6248520"/>
            <a:ext cx="1904760" cy="45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PlaceHolder 3"/>
          <p:cNvSpPr>
            <a:spLocks noGrp="1"/>
          </p:cNvSpPr>
          <p:nvPr>
            <p:ph type="ftr"/>
          </p:nvPr>
        </p:nvSpPr>
        <p:spPr>
          <a:xfrm>
            <a:off x="3124080" y="6248520"/>
            <a:ext cx="2895120" cy="45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" name="PlaceHolder 4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1904760" cy="4568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EA081800-D155-4D3F-9CEC-937B296DAF41}" type="slidenum">
              <a:rPr lang="en-CA" sz="1400">
                <a:solidFill>
                  <a:srgbClr val="FFFFFF"/>
                </a:solidFill>
                <a:latin typeface="Arial"/>
                <a:ea typeface="ＭＳ Ｐゴシック"/>
              </a:rPr>
              <a:t>‹#›</a:t>
            </a:fld>
            <a:endParaRPr/>
          </a:p>
        </p:txBody>
      </p:sp>
      <p:pic>
        <p:nvPicPr>
          <p:cNvPr id="5" name="Picture 11"/>
          <p:cNvPicPr/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5080" cy="6859080"/>
          </a:xfrm>
          <a:prstGeom prst="rect">
            <a:avLst/>
          </a:prstGeom>
          <a:ln>
            <a:noFill/>
          </a:ln>
        </p:spPr>
      </p:pic>
      <p:sp>
        <p:nvSpPr>
          <p:cNvPr id="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4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061D7D49-3144-40D8-9EC0-2D3646274ABA}" type="slidenum">
              <a:rPr lang="en-US" altLang="en-US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1033" name="Picture 9" descr="leaves_next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21883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13.wmf"/><Relationship Id="rId26" Type="http://schemas.openxmlformats.org/officeDocument/2006/relationships/image" Target="../media/image17.wmf"/><Relationship Id="rId3" Type="http://schemas.openxmlformats.org/officeDocument/2006/relationships/notesSlide" Target="../notesSlides/notesSlide7.xml"/><Relationship Id="rId21" Type="http://schemas.openxmlformats.org/officeDocument/2006/relationships/oleObject" Target="../embeddings/oleObject9.bin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0.wmf"/><Relationship Id="rId17" Type="http://schemas.openxmlformats.org/officeDocument/2006/relationships/oleObject" Target="../embeddings/oleObject7.bin"/><Relationship Id="rId25" Type="http://schemas.openxmlformats.org/officeDocument/2006/relationships/oleObject" Target="../embeddings/oleObject11.bin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2.wmf"/><Relationship Id="rId20" Type="http://schemas.openxmlformats.org/officeDocument/2006/relationships/image" Target="../media/image14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4.bin"/><Relationship Id="rId24" Type="http://schemas.openxmlformats.org/officeDocument/2006/relationships/image" Target="../media/image16.wmf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23" Type="http://schemas.openxmlformats.org/officeDocument/2006/relationships/oleObject" Target="../embeddings/oleObject10.bin"/><Relationship Id="rId28" Type="http://schemas.openxmlformats.org/officeDocument/2006/relationships/image" Target="../media/image18.wmf"/><Relationship Id="rId10" Type="http://schemas.openxmlformats.org/officeDocument/2006/relationships/image" Target="../media/image9.wmf"/><Relationship Id="rId19" Type="http://schemas.openxmlformats.org/officeDocument/2006/relationships/oleObject" Target="../embeddings/oleObject8.bin"/><Relationship Id="rId4" Type="http://schemas.openxmlformats.org/officeDocument/2006/relationships/image" Target="../media/image19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1.wmf"/><Relationship Id="rId22" Type="http://schemas.openxmlformats.org/officeDocument/2006/relationships/image" Target="../media/image15.wmf"/><Relationship Id="rId27" Type="http://schemas.openxmlformats.org/officeDocument/2006/relationships/oleObject" Target="../embeddings/oleObject1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8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10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0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WMF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Shape 1"/>
          <p:cNvSpPr txBox="1"/>
          <p:nvPr/>
        </p:nvSpPr>
        <p:spPr>
          <a:xfrm>
            <a:off x="1143000" y="1371600"/>
            <a:ext cx="7543440" cy="19047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altLang="zh-CN" sz="2400" dirty="0" smtClean="0">
                <a:latin typeface="Arial"/>
                <a:ea typeface="ＭＳ Ｐゴシック"/>
              </a:rPr>
              <a:t>2015 INFORMS, Philadelphia</a:t>
            </a:r>
            <a:r>
              <a:rPr lang="en-US" sz="3200" dirty="0">
                <a:latin typeface="Arial"/>
                <a:ea typeface="ＭＳ Ｐゴシック"/>
              </a:rPr>
              <a:t>
</a:t>
            </a:r>
            <a:r>
              <a:rPr lang="en-US" sz="2400" dirty="0">
                <a:latin typeface="Arial"/>
                <a:ea typeface="ＭＳ Ｐゴシック"/>
              </a:rPr>
              <a:t>
</a:t>
            </a:r>
            <a:r>
              <a:rPr lang="en-US" sz="3200" dirty="0">
                <a:ea typeface="ＭＳ Ｐゴシック"/>
              </a:rPr>
              <a:t>Reliability of Interdependent Urban Infrastructure Network: </a:t>
            </a:r>
            <a:endParaRPr lang="en-US" sz="3200" dirty="0" smtClean="0">
              <a:ea typeface="ＭＳ Ｐゴシック"/>
            </a:endParaRPr>
          </a:p>
          <a:p>
            <a:pPr>
              <a:lnSpc>
                <a:spcPct val="100000"/>
              </a:lnSpc>
            </a:pPr>
            <a:r>
              <a:rPr lang="en-US" sz="3200" dirty="0" smtClean="0">
                <a:ea typeface="ＭＳ Ｐゴシック"/>
              </a:rPr>
              <a:t>Failure </a:t>
            </a:r>
            <a:r>
              <a:rPr lang="en-US" sz="3200" dirty="0">
                <a:ea typeface="ＭＳ Ｐゴシック"/>
              </a:rPr>
              <a:t>Propagation and Consequential Social Impact</a:t>
            </a:r>
            <a:endParaRPr sz="1600" dirty="0"/>
          </a:p>
        </p:txBody>
      </p:sp>
      <p:sp>
        <p:nvSpPr>
          <p:cNvPr id="165" name="TextShape 2"/>
          <p:cNvSpPr txBox="1"/>
          <p:nvPr/>
        </p:nvSpPr>
        <p:spPr>
          <a:xfrm>
            <a:off x="1981080" y="3962519"/>
            <a:ext cx="5333760" cy="1968723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dirty="0" smtClean="0">
                <a:latin typeface="Arial"/>
                <a:ea typeface="ＭＳ Ｐゴシック"/>
              </a:rPr>
              <a:t>Presenting author: Liqun Lu</a:t>
            </a:r>
          </a:p>
          <a:p>
            <a:pPr algn="ctr">
              <a:lnSpc>
                <a:spcPct val="100000"/>
              </a:lnSpc>
            </a:pPr>
            <a:r>
              <a:rPr lang="en-US" dirty="0" smtClean="0">
                <a:latin typeface="Arial"/>
              </a:rPr>
              <a:t>Co-author: Yanfeng Ouyang, Xin Wang</a:t>
            </a:r>
          </a:p>
          <a:p>
            <a:pPr algn="ctr">
              <a:lnSpc>
                <a:spcPct val="100000"/>
              </a:lnSpc>
            </a:pPr>
            <a:endParaRPr lang="en-US" dirty="0" smtClean="0">
              <a:latin typeface="Arial"/>
            </a:endParaRPr>
          </a:p>
          <a:p>
            <a:pPr algn="ctr"/>
            <a:r>
              <a:rPr lang="en-US" altLang="zh-CN" dirty="0">
                <a:ea typeface="ＭＳ Ｐゴシック"/>
              </a:rPr>
              <a:t>Nov 1</a:t>
            </a:r>
            <a:r>
              <a:rPr lang="en-US" altLang="zh-CN" baseline="30000" dirty="0">
                <a:ea typeface="ＭＳ Ｐゴシック"/>
              </a:rPr>
              <a:t>st</a:t>
            </a:r>
            <a:r>
              <a:rPr lang="en-US" dirty="0">
                <a:ea typeface="ＭＳ Ｐゴシック"/>
              </a:rPr>
              <a:t>  2015</a:t>
            </a:r>
            <a:endParaRPr lang="en-US" dirty="0"/>
          </a:p>
          <a:p>
            <a:pPr algn="ctr">
              <a:lnSpc>
                <a:spcPct val="100000"/>
              </a:lnSpc>
            </a:pPr>
            <a:endParaRPr lang="en-US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i="1" dirty="0" smtClean="0">
                <a:latin typeface="Arial"/>
              </a:rPr>
              <a:t>University of Illinois at Urbana-Champaign</a:t>
            </a:r>
            <a:endParaRPr i="1" dirty="0"/>
          </a:p>
          <a:p>
            <a:pPr algn="ctr"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799"/>
    </mc:Choice>
    <mc:Fallback>
      <p:transition spd="slow" advTm="24799"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/>
          <p:cNvCxnSpPr/>
          <p:nvPr/>
        </p:nvCxnSpPr>
        <p:spPr bwMode="auto">
          <a:xfrm>
            <a:off x="3860957" y="1990353"/>
            <a:ext cx="3040406" cy="39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/>
          <p:nvPr/>
        </p:nvCxnSpPr>
        <p:spPr bwMode="auto">
          <a:xfrm flipV="1">
            <a:off x="7000522" y="1993767"/>
            <a:ext cx="1407814" cy="631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8" name="Picture 2" descr="http://www.clipartguide.com/_small/0808-0809-1213-05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632" y="2748118"/>
            <a:ext cx="507011" cy="50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clipartguide.com/_small/0808-0809-1213-05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06" y="2752852"/>
            <a:ext cx="507011" cy="50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311" y="4325366"/>
            <a:ext cx="304800" cy="607567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1269" y="4325366"/>
            <a:ext cx="304800" cy="60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90227" y="4325366"/>
            <a:ext cx="304800" cy="60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09185" y="4325366"/>
            <a:ext cx="304800" cy="60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8143" y="4325366"/>
            <a:ext cx="304800" cy="60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47101" y="4325366"/>
            <a:ext cx="304800" cy="60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 bwMode="auto">
          <a:xfrm>
            <a:off x="1372179" y="3025035"/>
            <a:ext cx="199072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 flipV="1">
            <a:off x="1371600" y="1990353"/>
            <a:ext cx="2456965" cy="2027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Lightning Bolt 2"/>
          <p:cNvSpPr/>
          <p:nvPr/>
        </p:nvSpPr>
        <p:spPr bwMode="auto">
          <a:xfrm>
            <a:off x="1181100" y="1820124"/>
            <a:ext cx="381000" cy="457200"/>
          </a:xfrm>
          <a:prstGeom prst="lightningBol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1372179" y="3812433"/>
            <a:ext cx="7086600" cy="9307"/>
          </a:xfrm>
          <a:prstGeom prst="line">
            <a:avLst/>
          </a:prstGeom>
          <a:solidFill>
            <a:schemeClr val="accent1"/>
          </a:solidFill>
          <a:ln w="76200" cap="flat" cmpd="dbl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Arrow Connector 30"/>
          <p:cNvCxnSpPr/>
          <p:nvPr/>
        </p:nvCxnSpPr>
        <p:spPr bwMode="auto">
          <a:xfrm flipV="1">
            <a:off x="2372304" y="3101239"/>
            <a:ext cx="0" cy="1100746"/>
          </a:xfrm>
          <a:prstGeom prst="straightConnector1">
            <a:avLst/>
          </a:prstGeom>
          <a:ln w="28575">
            <a:solidFill>
              <a:srgbClr val="0070C0"/>
            </a:solidFill>
            <a:prstDash val="dash"/>
            <a:headEnd type="triangle" w="lg" len="lg"/>
            <a:tailEnd type="none"/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72"/>
          <a:stretch/>
        </p:blipFill>
        <p:spPr>
          <a:xfrm flipH="1">
            <a:off x="1046033" y="3660032"/>
            <a:ext cx="446432" cy="257553"/>
          </a:xfrm>
          <a:prstGeom prst="rect">
            <a:avLst/>
          </a:prstGeom>
        </p:spPr>
      </p:pic>
      <p:cxnSp>
        <p:nvCxnSpPr>
          <p:cNvPr id="66" name="Straight Arrow Connector 65"/>
          <p:cNvCxnSpPr/>
          <p:nvPr/>
        </p:nvCxnSpPr>
        <p:spPr bwMode="auto">
          <a:xfrm flipV="1">
            <a:off x="3362904" y="3093598"/>
            <a:ext cx="0" cy="1100746"/>
          </a:xfrm>
          <a:prstGeom prst="straightConnector1">
            <a:avLst/>
          </a:prstGeom>
          <a:ln w="28575">
            <a:solidFill>
              <a:srgbClr val="0070C0"/>
            </a:solidFill>
            <a:prstDash val="dash"/>
            <a:headEnd type="triangle" w="lg" len="lg"/>
            <a:tailEnd type="none"/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 bwMode="auto">
          <a:xfrm flipH="1" flipV="1">
            <a:off x="3362904" y="3093598"/>
            <a:ext cx="990600" cy="1116807"/>
          </a:xfrm>
          <a:prstGeom prst="straightConnector1">
            <a:avLst/>
          </a:prstGeom>
          <a:ln w="28575">
            <a:solidFill>
              <a:srgbClr val="0070C0"/>
            </a:solidFill>
            <a:prstDash val="dash"/>
            <a:headEnd type="triangle" w="lg" len="lg"/>
            <a:tailEnd type="none"/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 bwMode="auto">
          <a:xfrm flipV="1">
            <a:off x="6410904" y="3025035"/>
            <a:ext cx="1018200" cy="1169309"/>
          </a:xfrm>
          <a:prstGeom prst="straightConnector1">
            <a:avLst/>
          </a:prstGeom>
          <a:ln w="28575">
            <a:solidFill>
              <a:srgbClr val="0070C0"/>
            </a:solidFill>
            <a:prstDash val="dash"/>
            <a:headEnd type="triangle" w="lg" len="lg"/>
            <a:tailEnd type="none"/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 bwMode="auto">
          <a:xfrm flipV="1">
            <a:off x="7429104" y="3109659"/>
            <a:ext cx="0" cy="1100746"/>
          </a:xfrm>
          <a:prstGeom prst="straightConnector1">
            <a:avLst/>
          </a:prstGeom>
          <a:ln w="28575">
            <a:solidFill>
              <a:srgbClr val="0070C0"/>
            </a:solidFill>
            <a:prstDash val="dash"/>
            <a:headEnd type="triangle" w="lg" len="lg"/>
            <a:tailEnd type="none"/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 bwMode="auto">
          <a:xfrm>
            <a:off x="2362200" y="2010623"/>
            <a:ext cx="10104" cy="10144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Straight Arrow Connector 72"/>
          <p:cNvCxnSpPr/>
          <p:nvPr/>
        </p:nvCxnSpPr>
        <p:spPr bwMode="auto">
          <a:xfrm>
            <a:off x="3352800" y="2010623"/>
            <a:ext cx="10104" cy="10144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Arrow Connector 73"/>
          <p:cNvCxnSpPr/>
          <p:nvPr/>
        </p:nvCxnSpPr>
        <p:spPr bwMode="auto">
          <a:xfrm>
            <a:off x="4343400" y="2010623"/>
            <a:ext cx="10104" cy="10144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Arrow Connector 74"/>
          <p:cNvCxnSpPr/>
          <p:nvPr/>
        </p:nvCxnSpPr>
        <p:spPr bwMode="auto">
          <a:xfrm>
            <a:off x="5402655" y="2010623"/>
            <a:ext cx="10104" cy="10144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Straight Arrow Connector 75"/>
          <p:cNvCxnSpPr/>
          <p:nvPr/>
        </p:nvCxnSpPr>
        <p:spPr bwMode="auto">
          <a:xfrm>
            <a:off x="6400800" y="2010623"/>
            <a:ext cx="10104" cy="10144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Straight Arrow Connector 76"/>
          <p:cNvCxnSpPr/>
          <p:nvPr/>
        </p:nvCxnSpPr>
        <p:spPr bwMode="auto">
          <a:xfrm>
            <a:off x="7412964" y="2010623"/>
            <a:ext cx="16140" cy="10144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Lightning Bolt 35"/>
          <p:cNvSpPr/>
          <p:nvPr/>
        </p:nvSpPr>
        <p:spPr bwMode="auto">
          <a:xfrm>
            <a:off x="8228706" y="1762143"/>
            <a:ext cx="381000" cy="457200"/>
          </a:xfrm>
          <a:prstGeom prst="lightningBol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" name="Cloud 36"/>
          <p:cNvSpPr/>
          <p:nvPr/>
        </p:nvSpPr>
        <p:spPr bwMode="auto">
          <a:xfrm>
            <a:off x="3618581" y="1819105"/>
            <a:ext cx="419968" cy="342899"/>
          </a:xfrm>
          <a:prstGeom prst="clou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" name="Cloud 38"/>
          <p:cNvSpPr/>
          <p:nvPr/>
        </p:nvSpPr>
        <p:spPr bwMode="auto">
          <a:xfrm>
            <a:off x="6790538" y="1820124"/>
            <a:ext cx="419968" cy="342899"/>
          </a:xfrm>
          <a:prstGeom prst="clou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 bwMode="auto">
          <a:xfrm>
            <a:off x="7429104" y="3025035"/>
            <a:ext cx="97923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" name="TextBox 49"/>
          <p:cNvSpPr txBox="1"/>
          <p:nvPr/>
        </p:nvSpPr>
        <p:spPr>
          <a:xfrm>
            <a:off x="1181101" y="5085333"/>
            <a:ext cx="7037532" cy="408623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686B5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people will suffer if the access cost is too high</a:t>
            </a:r>
            <a:endParaRPr lang="en-US" dirty="0">
              <a:solidFill>
                <a:srgbClr val="686B5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62504" y="1792613"/>
            <a:ext cx="946464" cy="408623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686B5D">
                    <a:lumMod val="50000"/>
                  </a:srgbClr>
                </a:solidFill>
                <a:latin typeface="Cambria" panose="02040503050406030204" pitchFamily="18" charset="0"/>
              </a:rPr>
              <a:t>Power</a:t>
            </a:r>
            <a:endParaRPr lang="en-US" dirty="0">
              <a:solidFill>
                <a:srgbClr val="686B5D">
                  <a:lumMod val="50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62504" y="2802047"/>
            <a:ext cx="946464" cy="408623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686B5D">
                    <a:lumMod val="50000"/>
                  </a:srgbClr>
                </a:solidFill>
                <a:latin typeface="Cambria" panose="02040503050406030204" pitchFamily="18" charset="0"/>
              </a:rPr>
              <a:t>Water</a:t>
            </a:r>
            <a:endParaRPr lang="en-US" dirty="0">
              <a:solidFill>
                <a:srgbClr val="686B5D">
                  <a:lumMod val="50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357072" y="2108003"/>
            <a:ext cx="1813158" cy="715089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686B5D">
                    <a:lumMod val="50000"/>
                  </a:srgbClr>
                </a:solidFill>
                <a:latin typeface="Cambria" panose="02040503050406030204" pitchFamily="18" charset="0"/>
              </a:rPr>
              <a:t>Functional Support</a:t>
            </a:r>
            <a:endParaRPr lang="en-US" dirty="0">
              <a:solidFill>
                <a:srgbClr val="686B5D">
                  <a:lumMod val="50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72608" y="3568678"/>
            <a:ext cx="946464" cy="408623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686B5D">
                    <a:lumMod val="50000"/>
                  </a:srgbClr>
                </a:solidFill>
                <a:latin typeface="Cambria" panose="02040503050406030204" pitchFamily="18" charset="0"/>
              </a:rPr>
              <a:t>Trans.</a:t>
            </a:r>
            <a:endParaRPr lang="en-US" dirty="0">
              <a:solidFill>
                <a:srgbClr val="686B5D">
                  <a:lumMod val="50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330842" y="3099527"/>
            <a:ext cx="1813158" cy="715089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686B5D">
                    <a:lumMod val="50000"/>
                  </a:srgbClr>
                </a:solidFill>
                <a:latin typeface="Cambria" panose="02040503050406030204" pitchFamily="18" charset="0"/>
              </a:rPr>
              <a:t>Resource Support</a:t>
            </a:r>
            <a:endParaRPr lang="en-US" dirty="0">
              <a:solidFill>
                <a:srgbClr val="686B5D">
                  <a:lumMod val="50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56" name="Rectangle 2"/>
          <p:cNvSpPr txBox="1">
            <a:spLocks noChangeArrowheads="1"/>
          </p:cNvSpPr>
          <p:nvPr/>
        </p:nvSpPr>
        <p:spPr bwMode="auto">
          <a:xfrm>
            <a:off x="263611" y="304800"/>
            <a:ext cx="8791489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 dirty="0" smtClean="0">
                <a:latin typeface="Cambria" panose="02040503050406030204" pitchFamily="18" charset="0"/>
              </a:rPr>
              <a:t>Communities Behavior</a:t>
            </a:r>
            <a:endParaRPr lang="en-US" altLang="en-US" sz="3200" dirty="0">
              <a:latin typeface="Cambria" panose="02040503050406030204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C6A77-D613-4E41-B325-681F07F3C406}" type="slidenum">
              <a:rPr lang="en-US" altLang="en-US" smtClean="0">
                <a:solidFill>
                  <a:schemeClr val="bg1">
                    <a:lumMod val="50000"/>
                  </a:schemeClr>
                </a:solidFill>
              </a:rPr>
              <a:pPr/>
              <a:t>10</a:t>
            </a:fld>
            <a:endParaRPr lang="en-US" altLang="en-US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844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504"/>
    </mc:Choice>
    <mc:Fallback>
      <p:transition spd="slow" advTm="12504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/>
          <p:cNvCxnSpPr/>
          <p:nvPr/>
        </p:nvCxnSpPr>
        <p:spPr bwMode="auto">
          <a:xfrm>
            <a:off x="3860957" y="1990353"/>
            <a:ext cx="3040406" cy="39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/>
          <p:nvPr/>
        </p:nvCxnSpPr>
        <p:spPr bwMode="auto">
          <a:xfrm flipV="1">
            <a:off x="7000522" y="1993767"/>
            <a:ext cx="1407814" cy="631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8" name="Picture 2" descr="http://www.clipartguide.com/_small/0808-0809-1213-05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632" y="2748118"/>
            <a:ext cx="507011" cy="50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clipartguide.com/_small/0808-0809-1213-05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06" y="2752852"/>
            <a:ext cx="507011" cy="50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311" y="4325366"/>
            <a:ext cx="304800" cy="607567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1269" y="4325366"/>
            <a:ext cx="304800" cy="60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90227" y="4325366"/>
            <a:ext cx="304800" cy="60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09185" y="4325366"/>
            <a:ext cx="304800" cy="60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8143" y="4325366"/>
            <a:ext cx="304800" cy="60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47101" y="4325366"/>
            <a:ext cx="304800" cy="60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 bwMode="auto">
          <a:xfrm>
            <a:off x="1372179" y="3025035"/>
            <a:ext cx="199072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 flipV="1">
            <a:off x="1371600" y="1990353"/>
            <a:ext cx="2456965" cy="2027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Lightning Bolt 2"/>
          <p:cNvSpPr/>
          <p:nvPr/>
        </p:nvSpPr>
        <p:spPr bwMode="auto">
          <a:xfrm>
            <a:off x="1181100" y="1820124"/>
            <a:ext cx="381000" cy="457200"/>
          </a:xfrm>
          <a:prstGeom prst="lightningBol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1372179" y="3812433"/>
            <a:ext cx="7086600" cy="9307"/>
          </a:xfrm>
          <a:prstGeom prst="line">
            <a:avLst/>
          </a:prstGeom>
          <a:solidFill>
            <a:schemeClr val="accent1"/>
          </a:solidFill>
          <a:ln w="76200" cap="flat" cmpd="dbl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Arrow Connector 30"/>
          <p:cNvCxnSpPr/>
          <p:nvPr/>
        </p:nvCxnSpPr>
        <p:spPr bwMode="auto">
          <a:xfrm flipV="1">
            <a:off x="2372304" y="3101239"/>
            <a:ext cx="0" cy="1100746"/>
          </a:xfrm>
          <a:prstGeom prst="straightConnector1">
            <a:avLst/>
          </a:prstGeom>
          <a:ln w="28575">
            <a:solidFill>
              <a:srgbClr val="0070C0"/>
            </a:solidFill>
            <a:prstDash val="dash"/>
            <a:headEnd type="triangle" w="lg" len="lg"/>
            <a:tailEnd type="none"/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72"/>
          <a:stretch/>
        </p:blipFill>
        <p:spPr>
          <a:xfrm flipH="1">
            <a:off x="1046033" y="3660032"/>
            <a:ext cx="446432" cy="257553"/>
          </a:xfrm>
          <a:prstGeom prst="rect">
            <a:avLst/>
          </a:prstGeom>
        </p:spPr>
      </p:pic>
      <p:cxnSp>
        <p:nvCxnSpPr>
          <p:cNvPr id="67" name="Straight Arrow Connector 66"/>
          <p:cNvCxnSpPr/>
          <p:nvPr/>
        </p:nvCxnSpPr>
        <p:spPr bwMode="auto">
          <a:xfrm flipH="1" flipV="1">
            <a:off x="3362904" y="3093598"/>
            <a:ext cx="990600" cy="1116807"/>
          </a:xfrm>
          <a:prstGeom prst="straightConnector1">
            <a:avLst/>
          </a:prstGeom>
          <a:ln w="28575">
            <a:solidFill>
              <a:srgbClr val="0070C0"/>
            </a:solidFill>
            <a:prstDash val="dash"/>
            <a:headEnd type="triangle" w="lg" len="lg"/>
            <a:tailEnd type="none"/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 bwMode="auto">
          <a:xfrm flipV="1">
            <a:off x="6410904" y="3025035"/>
            <a:ext cx="1018200" cy="1169309"/>
          </a:xfrm>
          <a:prstGeom prst="straightConnector1">
            <a:avLst/>
          </a:prstGeom>
          <a:ln w="28575">
            <a:solidFill>
              <a:srgbClr val="0070C0"/>
            </a:solidFill>
            <a:prstDash val="dash"/>
            <a:headEnd type="triangle" w="lg" len="lg"/>
            <a:tailEnd type="none"/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 bwMode="auto">
          <a:xfrm flipV="1">
            <a:off x="7429104" y="3109659"/>
            <a:ext cx="0" cy="1100746"/>
          </a:xfrm>
          <a:prstGeom prst="straightConnector1">
            <a:avLst/>
          </a:prstGeom>
          <a:ln w="28575">
            <a:solidFill>
              <a:srgbClr val="0070C0"/>
            </a:solidFill>
            <a:prstDash val="dash"/>
            <a:headEnd type="triangle" w="lg" len="lg"/>
            <a:tailEnd type="none"/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 bwMode="auto">
          <a:xfrm>
            <a:off x="2362200" y="2010623"/>
            <a:ext cx="10104" cy="10144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Straight Arrow Connector 72"/>
          <p:cNvCxnSpPr/>
          <p:nvPr/>
        </p:nvCxnSpPr>
        <p:spPr bwMode="auto">
          <a:xfrm>
            <a:off x="3352800" y="2010623"/>
            <a:ext cx="10104" cy="10144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Arrow Connector 73"/>
          <p:cNvCxnSpPr/>
          <p:nvPr/>
        </p:nvCxnSpPr>
        <p:spPr bwMode="auto">
          <a:xfrm>
            <a:off x="4343400" y="2010623"/>
            <a:ext cx="10104" cy="10144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Arrow Connector 74"/>
          <p:cNvCxnSpPr/>
          <p:nvPr/>
        </p:nvCxnSpPr>
        <p:spPr bwMode="auto">
          <a:xfrm>
            <a:off x="5402655" y="2010623"/>
            <a:ext cx="10104" cy="10144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Straight Arrow Connector 75"/>
          <p:cNvCxnSpPr/>
          <p:nvPr/>
        </p:nvCxnSpPr>
        <p:spPr bwMode="auto">
          <a:xfrm>
            <a:off x="6400800" y="2010623"/>
            <a:ext cx="10104" cy="10144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Straight Arrow Connector 76"/>
          <p:cNvCxnSpPr/>
          <p:nvPr/>
        </p:nvCxnSpPr>
        <p:spPr bwMode="auto">
          <a:xfrm>
            <a:off x="7412964" y="2010623"/>
            <a:ext cx="16140" cy="10144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Lightning Bolt 35"/>
          <p:cNvSpPr/>
          <p:nvPr/>
        </p:nvSpPr>
        <p:spPr bwMode="auto">
          <a:xfrm>
            <a:off x="8228706" y="1762143"/>
            <a:ext cx="381000" cy="457200"/>
          </a:xfrm>
          <a:prstGeom prst="lightningBol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" name="Cloud 36"/>
          <p:cNvSpPr/>
          <p:nvPr/>
        </p:nvSpPr>
        <p:spPr bwMode="auto">
          <a:xfrm>
            <a:off x="3618581" y="1819105"/>
            <a:ext cx="419968" cy="342899"/>
          </a:xfrm>
          <a:prstGeom prst="clou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" name="Cloud 38"/>
          <p:cNvSpPr/>
          <p:nvPr/>
        </p:nvSpPr>
        <p:spPr bwMode="auto">
          <a:xfrm>
            <a:off x="6790538" y="1820124"/>
            <a:ext cx="419968" cy="342899"/>
          </a:xfrm>
          <a:prstGeom prst="clou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 bwMode="auto">
          <a:xfrm>
            <a:off x="7429104" y="3025035"/>
            <a:ext cx="97923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Arrow Connector 49"/>
          <p:cNvCxnSpPr/>
          <p:nvPr/>
        </p:nvCxnSpPr>
        <p:spPr bwMode="auto">
          <a:xfrm flipV="1">
            <a:off x="3362904" y="3093598"/>
            <a:ext cx="0" cy="1100746"/>
          </a:xfrm>
          <a:prstGeom prst="straightConnector1">
            <a:avLst/>
          </a:prstGeom>
          <a:ln w="28575">
            <a:solidFill>
              <a:srgbClr val="0070C0"/>
            </a:solidFill>
            <a:prstDash val="dash"/>
            <a:headEnd type="triangle" w="lg" len="lg"/>
            <a:tailEnd type="none"/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181101" y="5085333"/>
            <a:ext cx="7037532" cy="408623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686B5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Queueing and congestion also increases the access cost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62504" y="1792613"/>
            <a:ext cx="946464" cy="408623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686B5D">
                    <a:lumMod val="50000"/>
                  </a:srgbClr>
                </a:solidFill>
                <a:latin typeface="Cambria" panose="02040503050406030204" pitchFamily="18" charset="0"/>
              </a:rPr>
              <a:t>Power</a:t>
            </a:r>
            <a:endParaRPr lang="en-US" dirty="0">
              <a:solidFill>
                <a:srgbClr val="686B5D">
                  <a:lumMod val="50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62504" y="2802047"/>
            <a:ext cx="946464" cy="408623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686B5D">
                    <a:lumMod val="50000"/>
                  </a:srgbClr>
                </a:solidFill>
                <a:latin typeface="Cambria" panose="02040503050406030204" pitchFamily="18" charset="0"/>
              </a:rPr>
              <a:t>Water</a:t>
            </a:r>
            <a:endParaRPr lang="en-US" dirty="0">
              <a:solidFill>
                <a:srgbClr val="686B5D">
                  <a:lumMod val="50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357072" y="2108003"/>
            <a:ext cx="1813158" cy="715089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686B5D">
                    <a:lumMod val="50000"/>
                  </a:srgbClr>
                </a:solidFill>
                <a:latin typeface="Cambria" panose="02040503050406030204" pitchFamily="18" charset="0"/>
              </a:rPr>
              <a:t>Functional Support</a:t>
            </a:r>
            <a:endParaRPr lang="en-US" dirty="0">
              <a:solidFill>
                <a:srgbClr val="686B5D">
                  <a:lumMod val="50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72608" y="3568678"/>
            <a:ext cx="946464" cy="408623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686B5D">
                    <a:lumMod val="50000"/>
                  </a:srgbClr>
                </a:solidFill>
                <a:latin typeface="Cambria" panose="02040503050406030204" pitchFamily="18" charset="0"/>
              </a:rPr>
              <a:t>Trans.</a:t>
            </a:r>
            <a:endParaRPr lang="en-US" dirty="0">
              <a:solidFill>
                <a:srgbClr val="686B5D">
                  <a:lumMod val="50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330842" y="3099527"/>
            <a:ext cx="1813158" cy="715089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686B5D">
                    <a:lumMod val="50000"/>
                  </a:srgbClr>
                </a:solidFill>
                <a:latin typeface="Cambria" panose="02040503050406030204" pitchFamily="18" charset="0"/>
              </a:rPr>
              <a:t>Resource Support</a:t>
            </a:r>
            <a:endParaRPr lang="en-US" dirty="0">
              <a:solidFill>
                <a:srgbClr val="686B5D">
                  <a:lumMod val="50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57" name="Rectangle 2"/>
          <p:cNvSpPr txBox="1">
            <a:spLocks noChangeArrowheads="1"/>
          </p:cNvSpPr>
          <p:nvPr/>
        </p:nvSpPr>
        <p:spPr bwMode="auto">
          <a:xfrm>
            <a:off x="263611" y="304800"/>
            <a:ext cx="8791489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 dirty="0" smtClean="0">
                <a:latin typeface="Cambria" panose="02040503050406030204" pitchFamily="18" charset="0"/>
              </a:rPr>
              <a:t>Communities Behavior</a:t>
            </a:r>
            <a:endParaRPr lang="en-US" altLang="en-US" sz="3200" dirty="0">
              <a:latin typeface="Cambria" panose="02040503050406030204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C6A77-D613-4E41-B325-681F07F3C406}" type="slidenum">
              <a:rPr lang="en-US" altLang="en-US" smtClean="0">
                <a:solidFill>
                  <a:schemeClr val="bg1">
                    <a:lumMod val="50000"/>
                  </a:schemeClr>
                </a:solidFill>
              </a:rPr>
              <a:pPr/>
              <a:t>11</a:t>
            </a:fld>
            <a:endParaRPr lang="en-US" altLang="en-US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173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751"/>
    </mc:Choice>
    <mc:Fallback>
      <p:transition spd="slow" advTm="1075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Elbow Connector 14"/>
          <p:cNvCxnSpPr/>
          <p:nvPr/>
        </p:nvCxnSpPr>
        <p:spPr bwMode="auto">
          <a:xfrm rot="16200000" flipH="1">
            <a:off x="3264692" y="2674784"/>
            <a:ext cx="1560172" cy="741405"/>
          </a:xfrm>
          <a:prstGeom prst="bentConnector3">
            <a:avLst>
              <a:gd name="adj1" fmla="val 895"/>
            </a:avLst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Cambria" panose="02040503050406030204" pitchFamily="18" charset="0"/>
              </a:rPr>
              <a:t>System Equilibrium</a:t>
            </a:r>
            <a:endParaRPr lang="en-US" altLang="en-US" dirty="0">
              <a:latin typeface="Cambria" panose="020405030504060302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85800" y="1073976"/>
            <a:ext cx="2988276" cy="2550668"/>
            <a:chOff x="1525905" y="1749642"/>
            <a:chExt cx="1857374" cy="3358715"/>
          </a:xfrm>
        </p:grpSpPr>
        <p:sp>
          <p:nvSpPr>
            <p:cNvPr id="5" name="Freeform 4"/>
            <p:cNvSpPr/>
            <p:nvPr/>
          </p:nvSpPr>
          <p:spPr>
            <a:xfrm>
              <a:off x="1525905" y="1749642"/>
              <a:ext cx="1857374" cy="723515"/>
            </a:xfrm>
            <a:custGeom>
              <a:avLst/>
              <a:gdLst>
                <a:gd name="connsiteX0" fmla="*/ 0 w 1857374"/>
                <a:gd name="connsiteY0" fmla="*/ 0 h 723515"/>
                <a:gd name="connsiteX1" fmla="*/ 1857374 w 1857374"/>
                <a:gd name="connsiteY1" fmla="*/ 0 h 723515"/>
                <a:gd name="connsiteX2" fmla="*/ 1857374 w 1857374"/>
                <a:gd name="connsiteY2" fmla="*/ 723515 h 723515"/>
                <a:gd name="connsiteX3" fmla="*/ 0 w 1857374"/>
                <a:gd name="connsiteY3" fmla="*/ 723515 h 723515"/>
                <a:gd name="connsiteX4" fmla="*/ 0 w 1857374"/>
                <a:gd name="connsiteY4" fmla="*/ 0 h 723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7374" h="723515">
                  <a:moveTo>
                    <a:pt x="0" y="0"/>
                  </a:moveTo>
                  <a:lnTo>
                    <a:pt x="1857374" y="0"/>
                  </a:lnTo>
                  <a:lnTo>
                    <a:pt x="1857374" y="723515"/>
                  </a:lnTo>
                  <a:lnTo>
                    <a:pt x="0" y="72351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6680" tIns="60960" rIns="106680" bIns="6096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sz="16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Communities and facilities resource accessing behavior</a:t>
              </a:r>
              <a:endParaRPr lang="en-US" sz="1600" kern="1200" dirty="0"/>
            </a:p>
          </p:txBody>
        </p:sp>
        <p:sp>
          <p:nvSpPr>
            <p:cNvPr id="6" name="Freeform 5"/>
            <p:cNvSpPr/>
            <p:nvPr/>
          </p:nvSpPr>
          <p:spPr>
            <a:xfrm>
              <a:off x="1525905" y="2473157"/>
              <a:ext cx="1857374" cy="2635200"/>
            </a:xfrm>
            <a:custGeom>
              <a:avLst/>
              <a:gdLst>
                <a:gd name="connsiteX0" fmla="*/ 0 w 1857374"/>
                <a:gd name="connsiteY0" fmla="*/ 0 h 2635200"/>
                <a:gd name="connsiteX1" fmla="*/ 1857374 w 1857374"/>
                <a:gd name="connsiteY1" fmla="*/ 0 h 2635200"/>
                <a:gd name="connsiteX2" fmla="*/ 1857374 w 1857374"/>
                <a:gd name="connsiteY2" fmla="*/ 2635200 h 2635200"/>
                <a:gd name="connsiteX3" fmla="*/ 0 w 1857374"/>
                <a:gd name="connsiteY3" fmla="*/ 2635200 h 2635200"/>
                <a:gd name="connsiteX4" fmla="*/ 0 w 1857374"/>
                <a:gd name="connsiteY4" fmla="*/ 0 h 263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7374" h="2635200">
                  <a:moveTo>
                    <a:pt x="0" y="0"/>
                  </a:moveTo>
                  <a:lnTo>
                    <a:pt x="1857374" y="0"/>
                  </a:lnTo>
                  <a:lnTo>
                    <a:pt x="1857374" y="2635200"/>
                  </a:lnTo>
                  <a:lnTo>
                    <a:pt x="0" y="26352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80010" rIns="106680" bIns="120015" numCol="1" spcCol="1270" anchor="t" anchorCtr="0">
              <a:noAutofit/>
            </a:bodyPr>
            <a:lstStyle/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altLang="en-US" sz="16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Cost of traversing each transportation link increases with flow</a:t>
              </a:r>
              <a:endParaRPr lang="en-US" sz="1600" kern="1200" dirty="0"/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altLang="en-US" sz="16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Queueing cost at resource supply increases with demand (M/M/1 queue)</a:t>
              </a:r>
            </a:p>
          </p:txBody>
        </p:sp>
      </p:grpSp>
      <p:sp>
        <p:nvSpPr>
          <p:cNvPr id="7" name="Freeform 6"/>
          <p:cNvSpPr/>
          <p:nvPr/>
        </p:nvSpPr>
        <p:spPr>
          <a:xfrm>
            <a:off x="2430162" y="3825573"/>
            <a:ext cx="4283675" cy="513925"/>
          </a:xfrm>
          <a:custGeom>
            <a:avLst/>
            <a:gdLst>
              <a:gd name="connsiteX0" fmla="*/ 0 w 1857374"/>
              <a:gd name="connsiteY0" fmla="*/ 0 h 723515"/>
              <a:gd name="connsiteX1" fmla="*/ 1857374 w 1857374"/>
              <a:gd name="connsiteY1" fmla="*/ 0 h 723515"/>
              <a:gd name="connsiteX2" fmla="*/ 1857374 w 1857374"/>
              <a:gd name="connsiteY2" fmla="*/ 723515 h 723515"/>
              <a:gd name="connsiteX3" fmla="*/ 0 w 1857374"/>
              <a:gd name="connsiteY3" fmla="*/ 723515 h 723515"/>
              <a:gd name="connsiteX4" fmla="*/ 0 w 1857374"/>
              <a:gd name="connsiteY4" fmla="*/ 0 h 723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7374" h="723515">
                <a:moveTo>
                  <a:pt x="0" y="0"/>
                </a:moveTo>
                <a:lnTo>
                  <a:pt x="1857374" y="0"/>
                </a:lnTo>
                <a:lnTo>
                  <a:pt x="1857374" y="723515"/>
                </a:lnTo>
                <a:lnTo>
                  <a:pt x="0" y="72351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680" tIns="60960" rIns="106680" bIns="6096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en-US" sz="16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User equilibrium problem</a:t>
            </a:r>
            <a:endParaRPr lang="en-US" sz="1600" kern="1200" dirty="0"/>
          </a:p>
        </p:txBody>
      </p:sp>
      <p:sp>
        <p:nvSpPr>
          <p:cNvPr id="8" name="Freeform 7"/>
          <p:cNvSpPr/>
          <p:nvPr/>
        </p:nvSpPr>
        <p:spPr>
          <a:xfrm>
            <a:off x="2430162" y="4339498"/>
            <a:ext cx="4283675" cy="1332605"/>
          </a:xfrm>
          <a:custGeom>
            <a:avLst/>
            <a:gdLst>
              <a:gd name="connsiteX0" fmla="*/ 0 w 1857374"/>
              <a:gd name="connsiteY0" fmla="*/ 0 h 2635200"/>
              <a:gd name="connsiteX1" fmla="*/ 1857374 w 1857374"/>
              <a:gd name="connsiteY1" fmla="*/ 0 h 2635200"/>
              <a:gd name="connsiteX2" fmla="*/ 1857374 w 1857374"/>
              <a:gd name="connsiteY2" fmla="*/ 2635200 h 2635200"/>
              <a:gd name="connsiteX3" fmla="*/ 0 w 1857374"/>
              <a:gd name="connsiteY3" fmla="*/ 2635200 h 2635200"/>
              <a:gd name="connsiteX4" fmla="*/ 0 w 1857374"/>
              <a:gd name="connsiteY4" fmla="*/ 0 h 263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7374" h="2635200">
                <a:moveTo>
                  <a:pt x="0" y="0"/>
                </a:moveTo>
                <a:lnTo>
                  <a:pt x="1857374" y="0"/>
                </a:lnTo>
                <a:lnTo>
                  <a:pt x="1857374" y="2635200"/>
                </a:lnTo>
                <a:lnTo>
                  <a:pt x="0" y="26352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0010" tIns="80010" rIns="106680" bIns="120015" numCol="1" spcCol="1270" anchor="t" anchorCtr="0">
            <a:noAutofit/>
          </a:bodyPr>
          <a:lstStyle/>
          <a:p>
            <a:pPr marL="114300" lvl="1" indent="-114300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altLang="en-US" sz="16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decision maker seeks the path and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resource supply </a:t>
            </a:r>
            <a:r>
              <a:rPr lang="en-US" altLang="en-US" sz="16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require the minimum cost</a:t>
            </a:r>
            <a:endParaRPr lang="en-US" sz="1600" kern="1200" dirty="0"/>
          </a:p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altLang="en-US" sz="16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users are well-informed and rational</a:t>
            </a:r>
          </a:p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Link performance functions are sometimes dependent on flows on other links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469924" y="1073976"/>
            <a:ext cx="2988276" cy="2550668"/>
            <a:chOff x="5760719" y="1749642"/>
            <a:chExt cx="1857374" cy="3358715"/>
          </a:xfrm>
        </p:grpSpPr>
        <p:sp>
          <p:nvSpPr>
            <p:cNvPr id="9" name="Freeform 8"/>
            <p:cNvSpPr/>
            <p:nvPr/>
          </p:nvSpPr>
          <p:spPr>
            <a:xfrm>
              <a:off x="5760719" y="1749642"/>
              <a:ext cx="1857374" cy="723515"/>
            </a:xfrm>
            <a:custGeom>
              <a:avLst/>
              <a:gdLst>
                <a:gd name="connsiteX0" fmla="*/ 0 w 1857374"/>
                <a:gd name="connsiteY0" fmla="*/ 0 h 723515"/>
                <a:gd name="connsiteX1" fmla="*/ 1857374 w 1857374"/>
                <a:gd name="connsiteY1" fmla="*/ 0 h 723515"/>
                <a:gd name="connsiteX2" fmla="*/ 1857374 w 1857374"/>
                <a:gd name="connsiteY2" fmla="*/ 723515 h 723515"/>
                <a:gd name="connsiteX3" fmla="*/ 0 w 1857374"/>
                <a:gd name="connsiteY3" fmla="*/ 723515 h 723515"/>
                <a:gd name="connsiteX4" fmla="*/ 0 w 1857374"/>
                <a:gd name="connsiteY4" fmla="*/ 0 h 723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7374" h="723515">
                  <a:moveTo>
                    <a:pt x="0" y="0"/>
                  </a:moveTo>
                  <a:lnTo>
                    <a:pt x="1857374" y="0"/>
                  </a:lnTo>
                  <a:lnTo>
                    <a:pt x="1857374" y="723515"/>
                  </a:lnTo>
                  <a:lnTo>
                    <a:pt x="0" y="72351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6680" tIns="60960" rIns="106680" bIns="6096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sz="16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Infrastructural interdependency</a:t>
              </a:r>
              <a:endParaRPr lang="en-US" sz="1600" kern="1200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5760719" y="2473157"/>
              <a:ext cx="1857374" cy="2635200"/>
            </a:xfrm>
            <a:custGeom>
              <a:avLst/>
              <a:gdLst>
                <a:gd name="connsiteX0" fmla="*/ 0 w 1857374"/>
                <a:gd name="connsiteY0" fmla="*/ 0 h 2635200"/>
                <a:gd name="connsiteX1" fmla="*/ 1857374 w 1857374"/>
                <a:gd name="connsiteY1" fmla="*/ 0 h 2635200"/>
                <a:gd name="connsiteX2" fmla="*/ 1857374 w 1857374"/>
                <a:gd name="connsiteY2" fmla="*/ 2635200 h 2635200"/>
                <a:gd name="connsiteX3" fmla="*/ 0 w 1857374"/>
                <a:gd name="connsiteY3" fmla="*/ 2635200 h 2635200"/>
                <a:gd name="connsiteX4" fmla="*/ 0 w 1857374"/>
                <a:gd name="connsiteY4" fmla="*/ 0 h 263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7374" h="2635200">
                  <a:moveTo>
                    <a:pt x="0" y="0"/>
                  </a:moveTo>
                  <a:lnTo>
                    <a:pt x="1857374" y="0"/>
                  </a:lnTo>
                  <a:lnTo>
                    <a:pt x="1857374" y="2635200"/>
                  </a:lnTo>
                  <a:lnTo>
                    <a:pt x="0" y="26352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80010" rIns="106680" bIns="120015" numCol="1" spcCol="1270" anchor="t" anchorCtr="0">
              <a:noAutofit/>
            </a:bodyPr>
            <a:lstStyle/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altLang="en-US" sz="16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Resource capacity of facilities are determined by their status</a:t>
              </a:r>
              <a:endParaRPr lang="en-US" sz="1600" kern="1200" dirty="0"/>
            </a:p>
            <a:p>
              <a:pPr marL="114300" lvl="1" indent="-114300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Queueing cost at a facility is affected by its status</a:t>
              </a:r>
              <a:endParaRPr lang="en-US" sz="1600" dirty="0"/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altLang="en-US" sz="16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Status </a:t>
              </a:r>
              <a:r>
                <a:rPr lang="en-US" altLang="en-US" sz="16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of a facility is affected by others via </a:t>
              </a:r>
              <a:r>
                <a:rPr lang="en-US" altLang="en-US" sz="16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interdependencies</a:t>
              </a:r>
              <a:endParaRPr lang="en-US" altLang="en-US" sz="16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4" name="Elbow Connector 23"/>
          <p:cNvCxnSpPr/>
          <p:nvPr/>
        </p:nvCxnSpPr>
        <p:spPr bwMode="auto">
          <a:xfrm rot="5400000">
            <a:off x="4319135" y="2674785"/>
            <a:ext cx="1560172" cy="741405"/>
          </a:xfrm>
          <a:prstGeom prst="bentConnector3">
            <a:avLst>
              <a:gd name="adj1" fmla="val 895"/>
            </a:avLst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Box 21"/>
          <p:cNvSpPr txBox="1"/>
          <p:nvPr/>
        </p:nvSpPr>
        <p:spPr>
          <a:xfrm>
            <a:off x="795980" y="5847171"/>
            <a:ext cx="7662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u="sng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System equilibrium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state where all the infrastructural interdependency constraints are met, and every user finds its best resource procurement strategy</a:t>
            </a:r>
            <a:endParaRPr lang="en-US" sz="1600" b="1" i="1" u="sng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C6A77-D613-4E41-B325-681F07F3C406}" type="slidenum">
              <a:rPr lang="en-US" altLang="en-US" smtClean="0">
                <a:solidFill>
                  <a:schemeClr val="bg1">
                    <a:lumMod val="50000"/>
                  </a:schemeClr>
                </a:solidFill>
              </a:rPr>
              <a:pPr/>
              <a:t>12</a:t>
            </a:fld>
            <a:endParaRPr lang="en-US" altLang="en-US">
              <a:solidFill>
                <a:schemeClr val="bg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6334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3399"/>
    </mc:Choice>
    <mc:Fallback>
      <p:transition spd="slow" advTm="1233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uiExpand="1" build="p" animBg="1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Cambria" panose="02040503050406030204" pitchFamily="18" charset="0"/>
              </a:rPr>
              <a:t>Problem Formulation</a:t>
            </a:r>
            <a:endParaRPr lang="en-US" altLang="en-US" dirty="0">
              <a:latin typeface="Cambria" panose="020405030504060302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823783" y="18123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6769" y="864973"/>
                <a:ext cx="4677033" cy="5312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Sets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1400" i="1" dirty="0">
                    <a:solidFill>
                      <a:schemeClr val="bg1">
                        <a:lumMod val="50000"/>
                      </a:schemeClr>
                    </a:solidFill>
                  </a:rPr>
                  <a:t>: </a:t>
                </a:r>
                <a:r>
                  <a:rPr lang="en-US" sz="1400" dirty="0" smtClean="0">
                    <a:solidFill>
                      <a:schemeClr val="bg1">
                        <a:lumMod val="50000"/>
                      </a:schemeClr>
                    </a:solidFill>
                  </a:rPr>
                  <a:t>all the real nodes in </a:t>
                </a:r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</a:rPr>
                  <a:t>the network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sz="1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1400" i="1" dirty="0">
                    <a:solidFill>
                      <a:schemeClr val="bg1">
                        <a:lumMod val="50000"/>
                      </a:schemeClr>
                    </a:solidFill>
                  </a:rPr>
                  <a:t>: </a:t>
                </a:r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</a:rPr>
                  <a:t>all the transportation nodes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sz="1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1400" i="1" dirty="0">
                    <a:solidFill>
                      <a:schemeClr val="bg1">
                        <a:lumMod val="50000"/>
                      </a:schemeClr>
                    </a:solidFill>
                  </a:rPr>
                  <a:t>: </a:t>
                </a:r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</a:rPr>
                  <a:t>all the community nodes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1400" i="1" dirty="0">
                    <a:solidFill>
                      <a:schemeClr val="bg1">
                        <a:lumMod val="50000"/>
                      </a:schemeClr>
                    </a:solidFill>
                  </a:rPr>
                  <a:t>: </a:t>
                </a:r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</a:rPr>
                  <a:t>all the resource </a:t>
                </a:r>
                <a:r>
                  <a:rPr lang="en-US" sz="1400" dirty="0" smtClean="0">
                    <a:solidFill>
                      <a:schemeClr val="bg1">
                        <a:lumMod val="50000"/>
                      </a:schemeClr>
                    </a:solidFill>
                  </a:rPr>
                  <a:t>types</a:t>
                </a:r>
                <a:endParaRPr lang="en-US" sz="1400" i="1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1400" i="1" dirty="0">
                    <a:solidFill>
                      <a:schemeClr val="bg1">
                        <a:lumMod val="50000"/>
                      </a:schemeClr>
                    </a:solidFill>
                  </a:rPr>
                  <a:t>: </a:t>
                </a:r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</a:rPr>
                  <a:t>all the resource </a:t>
                </a:r>
                <a:r>
                  <a:rPr lang="en-US" sz="1400" dirty="0" smtClean="0">
                    <a:solidFill>
                      <a:schemeClr val="bg1">
                        <a:lumMod val="50000"/>
                      </a:schemeClr>
                    </a:solidFill>
                  </a:rPr>
                  <a:t>nodes</a:t>
                </a:r>
                <a:r>
                  <a:rPr lang="en-US" sz="1400" i="1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</a:rPr>
                  <a:t>that provide resource</a:t>
                </a:r>
                <a14:m>
                  <m:oMath xmlns:m="http://schemas.openxmlformats.org/officeDocument/2006/math">
                    <m:r>
                      <a:rPr lang="en-US" sz="1400" i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1400" i="1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bSup>
                  </m:oMath>
                </a14:m>
                <a:r>
                  <a:rPr lang="en-US" sz="1400" i="1" dirty="0">
                    <a:solidFill>
                      <a:schemeClr val="bg1">
                        <a:lumMod val="50000"/>
                      </a:schemeClr>
                    </a:solidFill>
                  </a:rPr>
                  <a:t>: </a:t>
                </a:r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</a:rPr>
                  <a:t>set of </a:t>
                </a:r>
                <a:r>
                  <a:rPr lang="en-US" sz="1400" dirty="0" smtClean="0">
                    <a:solidFill>
                      <a:schemeClr val="bg1">
                        <a:lumMod val="50000"/>
                      </a:schemeClr>
                    </a:solidFill>
                  </a:rPr>
                  <a:t>nodes that </a:t>
                </a:r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</a:rPr>
                  <a:t>could provide resource</a:t>
                </a:r>
                <a14:m>
                  <m:oMath xmlns:m="http://schemas.openxmlformats.org/officeDocument/2006/math">
                    <m:r>
                      <a:rPr lang="en-US" sz="1400" i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400" i="1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</a:rPr>
                  <a:t>to node</a:t>
                </a:r>
                <a14:m>
                  <m:oMath xmlns:m="http://schemas.openxmlformats.org/officeDocument/2006/math">
                    <m:r>
                      <a:rPr lang="en-US" sz="1400" i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400" i="1" dirty="0">
                    <a:solidFill>
                      <a:schemeClr val="bg1">
                        <a:lumMod val="50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bSup>
                    <m:r>
                      <a:rPr lang="en-US" sz="1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1400" i="1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400" i="1" dirty="0">
                    <a:solidFill>
                      <a:schemeClr val="bg1">
                        <a:lumMod val="50000"/>
                      </a:schemeClr>
                    </a:solidFill>
                  </a:rPr>
                  <a:t>: </a:t>
                </a:r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</a:rPr>
                  <a:t>set of </a:t>
                </a:r>
                <a:r>
                  <a:rPr lang="en-US" sz="1400" dirty="0" smtClean="0">
                    <a:solidFill>
                      <a:schemeClr val="bg1">
                        <a:lumMod val="50000"/>
                      </a:schemeClr>
                    </a:solidFill>
                  </a:rPr>
                  <a:t>nodes that </a:t>
                </a:r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</a:rPr>
                  <a:t>provide functional support to node</a:t>
                </a:r>
                <a14:m>
                  <m:oMath xmlns:m="http://schemas.openxmlformats.org/officeDocument/2006/math">
                    <m:r>
                      <a:rPr lang="en-US" sz="1400" i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1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ctrlP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∪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</m:oMath>
                </a14:m>
                <a:endParaRPr lang="en-US" sz="1400" i="1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marL="285750" lvl="1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Nodes and paths</a:t>
                </a:r>
                <a:endParaRPr lang="en-US" dirty="0" smtClean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1400" i="1" dirty="0">
                    <a:solidFill>
                      <a:schemeClr val="bg1">
                        <a:lumMod val="50000"/>
                      </a:schemeClr>
                    </a:solidFill>
                  </a:rPr>
                  <a:t>: </a:t>
                </a:r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</a:rPr>
                  <a:t>general real nodes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400" i="1" dirty="0">
                    <a:solidFill>
                      <a:schemeClr val="bg1">
                        <a:lumMod val="50000"/>
                      </a:schemeClr>
                    </a:solidFill>
                  </a:rPr>
                  <a:t>: </a:t>
                </a:r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</a:rPr>
                  <a:t>transportation nodes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1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1400" i="1" dirty="0">
                    <a:solidFill>
                      <a:schemeClr val="bg1">
                        <a:lumMod val="50000"/>
                      </a:schemeClr>
                    </a:solidFill>
                  </a:rPr>
                  <a:t>: </a:t>
                </a:r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</a:rPr>
                  <a:t>nodes that provide resource</a:t>
                </a:r>
                <a14:m>
                  <m:oMath xmlns:m="http://schemas.openxmlformats.org/officeDocument/2006/math">
                    <m:r>
                      <a:rPr lang="en-US" sz="1400" i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</a:rPr>
                  <a:t> for some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1400" i="1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400" i="1" dirty="0">
                    <a:solidFill>
                      <a:schemeClr val="bg1">
                        <a:lumMod val="50000"/>
                      </a:schemeClr>
                    </a:solidFill>
                  </a:rPr>
                  <a:t>: </a:t>
                </a:r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</a:rPr>
                  <a:t>the virtual queueing node at node</a:t>
                </a:r>
                <a14:m>
                  <m:oMath xmlns:m="http://schemas.openxmlformats.org/officeDocument/2006/math">
                    <m:r>
                      <a:rPr lang="en-US" sz="1400" i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1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1400" i="1" dirty="0" smtClean="0">
                    <a:solidFill>
                      <a:schemeClr val="bg1">
                        <a:lumMod val="50000"/>
                      </a:schemeClr>
                    </a:solidFill>
                  </a:rPr>
                  <a:t>,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∀</m:t>
                    </m:r>
                    <m:r>
                      <a:rPr lang="en-US" sz="1400" b="0" i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400" b="0" i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0" i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1400" i="1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bSup>
                  </m:oMath>
                </a14:m>
                <a:r>
                  <a:rPr lang="en-US" sz="1400" i="1" dirty="0">
                    <a:solidFill>
                      <a:schemeClr val="bg1">
                        <a:lumMod val="50000"/>
                      </a:schemeClr>
                    </a:solidFill>
                  </a:rPr>
                  <a:t>: </a:t>
                </a:r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</a:rPr>
                  <a:t>the sink that node</a:t>
                </a:r>
                <a14:m>
                  <m:oMath xmlns:m="http://schemas.openxmlformats.org/officeDocument/2006/math">
                    <m:r>
                      <a:rPr lang="en-US" sz="1400" i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400" i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</a:rPr>
                  <a:t> will go to for resource</a:t>
                </a:r>
                <a14:m>
                  <m:oMath xmlns:m="http://schemas.openxmlformats.org/officeDocument/2006/math">
                    <m:r>
                      <a:rPr lang="en-US" sz="1400" i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400" i="1" dirty="0">
                    <a:solidFill>
                      <a:schemeClr val="bg1">
                        <a:lumMod val="50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1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1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\</m:t>
                    </m:r>
                    <m:sSub>
                      <m:sSubPr>
                        <m:ctrlP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∀</m:t>
                    </m:r>
                    <m:r>
                      <a:rPr lang="en-US" sz="1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1400" i="1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bSup>
                  </m:oMath>
                </a14:m>
                <a:r>
                  <a:rPr lang="en-US" sz="1400" i="1" dirty="0">
                    <a:solidFill>
                      <a:schemeClr val="bg1">
                        <a:lumMod val="50000"/>
                      </a:schemeClr>
                    </a:solidFill>
                  </a:rPr>
                  <a:t>: </a:t>
                </a:r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</a:rPr>
                  <a:t>virtual dummy node for node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400" i="1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</a:rPr>
                  <a:t>to reach</a:t>
                </a:r>
                <a14:m>
                  <m:oMath xmlns:m="http://schemas.openxmlformats.org/officeDocument/2006/math">
                    <m:r>
                      <a:rPr lang="en-US" sz="1400" i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bSup>
                    <m:r>
                      <a:rPr lang="en-US" sz="1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</a:rPr>
                  <a:t>that represents the lost demand for resource</a:t>
                </a:r>
                <a14:m>
                  <m:oMath xmlns:m="http://schemas.openxmlformats.org/officeDocument/2006/math">
                    <m:r>
                      <a:rPr lang="en-US" sz="1400" i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400" i="1" dirty="0">
                    <a:solidFill>
                      <a:schemeClr val="bg1">
                        <a:lumMod val="50000"/>
                      </a:schemeClr>
                    </a:solidFill>
                  </a:rPr>
                  <a:t>,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∀</m:t>
                    </m:r>
                    <m:r>
                      <a:rPr lang="en-US" sz="1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1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\</m:t>
                    </m:r>
                    <m:sSub>
                      <m:sSubPr>
                        <m:ctrlP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1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,∀</m:t>
                    </m:r>
                    <m:r>
                      <a:rPr lang="en-US" sz="1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1400" i="1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sSubSup>
                          <m:sSubSupPr>
                            <m:ctrlPr>
                              <a:rPr lang="en-US" sz="14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4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14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p>
                        </m:sSubSup>
                      </m:sub>
                    </m:sSub>
                  </m:oMath>
                </a14:m>
                <a:r>
                  <a:rPr lang="en-US" sz="1400" i="1" dirty="0">
                    <a:solidFill>
                      <a:schemeClr val="bg1">
                        <a:lumMod val="50000"/>
                      </a:schemeClr>
                    </a:solidFill>
                  </a:rPr>
                  <a:t>: </a:t>
                </a:r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</a:rPr>
                  <a:t>a path from </a:t>
                </a:r>
                <a:r>
                  <a:rPr lang="en-US" sz="1400" dirty="0" smtClean="0">
                    <a:solidFill>
                      <a:schemeClr val="bg1">
                        <a:lumMod val="50000"/>
                      </a:schemeClr>
                    </a:solidFill>
                  </a:rPr>
                  <a:t>origin</a:t>
                </a:r>
                <a14:m>
                  <m:oMath xmlns:m="http://schemas.openxmlformats.org/officeDocument/2006/math">
                    <m:r>
                      <a:rPr lang="en-US" sz="1400" i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1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\</m:t>
                    </m:r>
                    <m:sSub>
                      <m:sSubPr>
                        <m:ctrlP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400" i="1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</a:rPr>
                  <a:t>to destination</a:t>
                </a:r>
                <a14:m>
                  <m:oMath xmlns:m="http://schemas.openxmlformats.org/officeDocument/2006/math">
                    <m:r>
                      <a:rPr lang="en-US" sz="1400" i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bSup>
                  </m:oMath>
                </a14:m>
                <a:r>
                  <a:rPr lang="en-US" sz="1400" i="1" dirty="0">
                    <a:solidFill>
                      <a:schemeClr val="bg1">
                        <a:lumMod val="50000"/>
                      </a:schemeClr>
                    </a:solidFill>
                  </a:rPr>
                  <a:t>,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∀</m:t>
                    </m:r>
                    <m:r>
                      <a:rPr lang="en-US" sz="1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dirty="0" smtClean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69" y="864973"/>
                <a:ext cx="4677033" cy="5312416"/>
              </a:xfrm>
              <a:prstGeom prst="rect">
                <a:avLst/>
              </a:prstGeom>
              <a:blipFill rotWithShape="0">
                <a:blip r:embed="rId3"/>
                <a:stretch>
                  <a:fillRect l="-1172" t="-689" b="-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522572" y="970006"/>
                <a:ext cx="4572000" cy="481003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Parameters: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sz="1400" i="1" dirty="0">
                    <a:solidFill>
                      <a:schemeClr val="bg1">
                        <a:lumMod val="50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bSup>
                  </m:oMath>
                </a14:m>
                <a:r>
                  <a:rPr lang="en-US" sz="1400" i="1" dirty="0">
                    <a:solidFill>
                      <a:schemeClr val="bg1">
                        <a:lumMod val="50000"/>
                      </a:schemeClr>
                    </a:solidFill>
                  </a:rPr>
                  <a:t>: </a:t>
                </a:r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</a:rPr>
                  <a:t>resource demand and demand satisfied of node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400" i="1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</a:rPr>
                  <a:t>for resource</a:t>
                </a:r>
                <a14:m>
                  <m:oMath xmlns:m="http://schemas.openxmlformats.org/officeDocument/2006/math">
                    <m:r>
                      <a:rPr lang="en-US" sz="1400" i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400" i="1" dirty="0">
                    <a:solidFill>
                      <a:schemeClr val="bg1">
                        <a:lumMod val="50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1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1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\</m:t>
                    </m:r>
                    <m:sSub>
                      <m:sSubPr>
                        <m:ctrlP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,∀</m:t>
                    </m:r>
                    <m:r>
                      <a:rPr lang="en-US" sz="1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1400" i="1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sz="1400" i="1" dirty="0">
                    <a:solidFill>
                      <a:schemeClr val="bg1">
                        <a:lumMod val="50000"/>
                      </a:schemeClr>
                    </a:solidFill>
                  </a:rPr>
                  <a:t>: </a:t>
                </a:r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</a:rPr>
                  <a:t>the initial procurement cost for node</a:t>
                </a:r>
                <a14:m>
                  <m:oMath xmlns:m="http://schemas.openxmlformats.org/officeDocument/2006/math">
                    <m:r>
                      <a:rPr lang="en-US" sz="1400" i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400" i="1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</a:rPr>
                  <a:t>to access resource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400" i="1" dirty="0">
                    <a:solidFill>
                      <a:schemeClr val="bg1">
                        <a:lumMod val="50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1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1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\</m:t>
                    </m:r>
                    <m:sSub>
                      <m:sSubPr>
                        <m:ctrlP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∀</m:t>
                    </m:r>
                    <m:r>
                      <a:rPr lang="en-US" sz="1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1400" i="1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sz="1400" i="1" dirty="0">
                    <a:solidFill>
                      <a:schemeClr val="bg1">
                        <a:lumMod val="50000"/>
                      </a:schemeClr>
                    </a:solidFill>
                  </a:rPr>
                  <a:t>: </a:t>
                </a:r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</a:rPr>
                  <a:t>initial service capacity of node</a:t>
                </a:r>
                <a14:m>
                  <m:oMath xmlns:m="http://schemas.openxmlformats.org/officeDocument/2006/math">
                    <m:r>
                      <a:rPr lang="en-US" sz="1400" i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400" i="1" dirty="0">
                    <a:solidFill>
                      <a:schemeClr val="bg1">
                        <a:lumMod val="50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1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1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1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∀</m:t>
                    </m:r>
                    <m:r>
                      <a:rPr lang="en-US" sz="1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1400" i="1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1400" i="1" dirty="0">
                    <a:solidFill>
                      <a:schemeClr val="bg1">
                        <a:lumMod val="50000"/>
                      </a:schemeClr>
                    </a:solidFill>
                  </a:rPr>
                  <a:t>: </a:t>
                </a:r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</a:rPr>
                  <a:t>parameters in BPR function for transportation node</a:t>
                </a:r>
                <a14:m>
                  <m:oMath xmlns:m="http://schemas.openxmlformats.org/officeDocument/2006/math">
                    <m:r>
                      <a:rPr lang="en-US" sz="1400" i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sz="2000" dirty="0" smtClean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en-US" sz="2000" dirty="0" smtClean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Decision </a:t>
                </a:r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variables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400" i="1" dirty="0">
                    <a:solidFill>
                      <a:schemeClr val="bg1">
                        <a:lumMod val="50000"/>
                      </a:schemeClr>
                    </a:solidFill>
                  </a:rPr>
                  <a:t>: </a:t>
                </a:r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</a:rPr>
                  <a:t>the status of node</a:t>
                </a:r>
                <a14:m>
                  <m:oMath xmlns:m="http://schemas.openxmlformats.org/officeDocument/2006/math">
                    <m:r>
                      <a:rPr lang="en-US" sz="1400" i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1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\(</m:t>
                    </m:r>
                    <m:sSub>
                      <m:sSubPr>
                        <m:ctrlP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1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i="1" dirty="0">
                    <a:solidFill>
                      <a:schemeClr val="bg1">
                        <a:lumMod val="50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dirty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dirty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dirty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1400" b="0" i="1" dirty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dirty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endParaRPr lang="en-US" sz="1400" i="1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400" i="1" dirty="0">
                    <a:solidFill>
                      <a:schemeClr val="bg1">
                        <a:lumMod val="50000"/>
                      </a:schemeClr>
                    </a:solidFill>
                  </a:rPr>
                  <a:t>: </a:t>
                </a:r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</a:rPr>
                  <a:t>the service capacity of node</a:t>
                </a:r>
                <a14:m>
                  <m:oMath xmlns:m="http://schemas.openxmlformats.org/officeDocument/2006/math">
                    <m:r>
                      <a:rPr lang="en-US" sz="1400" i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1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1400" i="1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</a:rPr>
                  <a:t>for some</a:t>
                </a:r>
                <a14:m>
                  <m:oMath xmlns:m="http://schemas.openxmlformats.org/officeDocument/2006/math">
                    <m:r>
                      <a:rPr lang="en-US" sz="1400" i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1400" i="1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1400" i="1" dirty="0">
                    <a:solidFill>
                      <a:schemeClr val="bg1">
                        <a:lumMod val="50000"/>
                      </a:schemeClr>
                    </a:solidFill>
                  </a:rPr>
                  <a:t>: </a:t>
                </a:r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</a:rPr>
                  <a:t>flow on node</a:t>
                </a:r>
                <a14:m>
                  <m:oMath xmlns:m="http://schemas.openxmlformats.org/officeDocument/2006/math">
                    <m:r>
                      <a:rPr lang="en-US" sz="1400" i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400" i="1" dirty="0">
                    <a:solidFill>
                      <a:schemeClr val="bg1">
                        <a:lumMod val="50000"/>
                      </a:schemeClr>
                    </a:solidFill>
                  </a:rPr>
                  <a:t>, </a:t>
                </a:r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</a:rPr>
                  <a:t>where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400" i="1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</a:rPr>
                  <a:t>could be any real or virtual nodes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sSubSup>
                          <m:sSubSupPr>
                            <m:ctrlPr>
                              <a:rPr lang="en-US" sz="14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4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14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p>
                        </m:sSubSup>
                      </m:sub>
                      <m:sup>
                        <m: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bSup>
                  </m:oMath>
                </a14:m>
                <a:r>
                  <a:rPr lang="en-US" sz="1400" i="1" dirty="0">
                    <a:solidFill>
                      <a:schemeClr val="bg1">
                        <a:lumMod val="50000"/>
                      </a:schemeClr>
                    </a:solidFill>
                  </a:rPr>
                  <a:t>: </a:t>
                </a:r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</a:rPr>
                  <a:t>flow that goes from origin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1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\</m:t>
                    </m:r>
                    <m:sSub>
                      <m:sSubPr>
                        <m:ctrlP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400" i="1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</a:rPr>
                  <a:t>to destination</a:t>
                </a:r>
                <a14:m>
                  <m:oMath xmlns:m="http://schemas.openxmlformats.org/officeDocument/2006/math">
                    <m:r>
                      <a:rPr lang="en-US" sz="1400" i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bSup>
                  </m:oMath>
                </a14:m>
                <a:r>
                  <a:rPr lang="en-US" sz="1400" i="1" dirty="0">
                    <a:solidFill>
                      <a:schemeClr val="bg1">
                        <a:lumMod val="50000"/>
                      </a:schemeClr>
                    </a:solidFill>
                  </a:rPr>
                  <a:t>,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∀</m:t>
                    </m:r>
                    <m:r>
                      <a:rPr lang="en-US" sz="1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1400" i="1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</a:rPr>
                  <a:t>and takes path</a:t>
                </a:r>
                <a14:m>
                  <m:oMath xmlns:m="http://schemas.openxmlformats.org/officeDocument/2006/math">
                    <m:r>
                      <a:rPr lang="en-US" sz="1400" i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sSubSup>
                          <m:sSubSupPr>
                            <m:ctrlPr>
                              <a:rPr lang="en-US" sz="14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4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14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p>
                        </m:sSubSup>
                      </m:sub>
                    </m:sSub>
                  </m:oMath>
                </a14:m>
                <a:endParaRPr lang="en-US" sz="1400" i="1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endParaRPr lang="en-US" sz="20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2572" y="970006"/>
                <a:ext cx="4572000" cy="4810035"/>
              </a:xfrm>
              <a:prstGeom prst="rect">
                <a:avLst/>
              </a:prstGeom>
              <a:blipFill rotWithShape="0">
                <a:blip r:embed="rId4"/>
                <a:stretch>
                  <a:fillRect l="-1200" t="-634" r="-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C6A77-D613-4E41-B325-681F07F3C406}" type="slidenum">
              <a:rPr lang="en-US" altLang="en-US" smtClean="0">
                <a:solidFill>
                  <a:schemeClr val="bg1">
                    <a:lumMod val="50000"/>
                  </a:schemeClr>
                </a:solidFill>
              </a:rPr>
              <a:pPr/>
              <a:t>13</a:t>
            </a:fld>
            <a:endParaRPr lang="en-US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57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788"/>
    </mc:Choice>
    <mc:Fallback xmlns="">
      <p:transition spd="slow" advTm="25788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Cambria" panose="02040503050406030204" pitchFamily="18" charset="0"/>
              </a:rPr>
              <a:t>Problem Formulation</a:t>
            </a:r>
            <a:endParaRPr lang="en-US" altLang="en-US" dirty="0">
              <a:latin typeface="Cambria" panose="020405030504060302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823783" y="18123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0914" y="843804"/>
                <a:ext cx="8713572" cy="1746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System equilibrium</a:t>
                </a:r>
              </a:p>
              <a:p>
                <a:pPr marL="742950" lvl="1" indent="-285750" fontAlgn="base">
                  <a:spcBef>
                    <a:spcPct val="20000"/>
                  </a:spcBef>
                  <a:spcAft>
                    <a:spcPct val="0"/>
                  </a:spcAft>
                  <a:buChar char="–"/>
                </a:pPr>
                <a:r>
                  <a:rPr lang="en-US" altLang="en-US" sz="1400" dirty="0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point</a:t>
                </a:r>
                <a14:m>
                  <m:oMath xmlns:m="http://schemas.openxmlformats.org/officeDocument/2006/math">
                    <m:r>
                      <a:rPr lang="en-US" altLang="en-US" sz="140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(</m:t>
                    </m:r>
                    <m:sSubSup>
                      <m:sSubSupPr>
                        <m:ctrlPr>
                          <a:rPr lang="en-US" alt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en-US" sz="140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en-US" sz="140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altLang="en-US" sz="140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en-US" sz="140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Sup>
                      <m:sSubSupPr>
                        <m:ctrlPr>
                          <a:rPr lang="en-US" alt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en-US" sz="140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sSub>
                          <m:sSubPr>
                            <m:ctrlPr>
                              <a:rPr lang="en-US" altLang="en-US" sz="14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40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en-US" sz="140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>
                        <m:r>
                          <a:rPr lang="en-US" altLang="en-US" sz="140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en-US" sz="140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Sup>
                      <m:sSubSupPr>
                        <m:ctrlPr>
                          <a:rPr lang="en-US" alt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en-US" sz="140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sSubSup>
                          <m:sSubSupPr>
                            <m:ctrlPr>
                              <a:rPr lang="en-US" altLang="en-US" sz="14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en-US" sz="140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en-US" sz="140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en-US" sz="140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sup>
                        </m:sSubSup>
                      </m:sub>
                      <m:sup>
                        <m:r>
                          <a:rPr lang="en-US" altLang="en-US" sz="140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en-US" sz="140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Sup>
                      <m:sSubSupPr>
                        <m:ctrlPr>
                          <a:rPr lang="en-US" alt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en-US" sz="140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140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en-US" sz="140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en-US" sz="140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Sup>
                      <m:sSubSupPr>
                        <m:ctrlPr>
                          <a:rPr lang="en-US" altLang="en-US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en-US" sz="140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en-US" sz="140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altLang="en-US" sz="140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en-US" sz="1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en-US" sz="1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US" altLang="en-US" sz="14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en-US" sz="14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en-US" sz="14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sSubSup>
                              <m:sSubSupPr>
                                <m:ctrlPr>
                                  <a:rPr lang="en-US" altLang="en-US" sz="1400" b="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en-US" sz="1400" b="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en-US" sz="1400" b="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altLang="en-US" sz="1400" b="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𝑟</m:t>
                                </m:r>
                              </m:sup>
                            </m:sSubSup>
                          </m:sub>
                          <m:sup>
                            <m:r>
                              <a:rPr lang="en-US" altLang="en-US" sz="14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sup>
                        </m:sSubSup>
                      </m:e>
                      <m:sup>
                        <m:r>
                          <a:rPr lang="en-US" altLang="en-US" sz="1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en-US" sz="1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en-US" sz="1400" dirty="0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an equilibrium point, if it satisfies the interdependency </a:t>
                </a:r>
                <a:r>
                  <a:rPr lang="en-US" altLang="en-US" sz="1400" dirty="0" smtClean="0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constraints:</a:t>
                </a:r>
              </a:p>
              <a:p>
                <a:pPr marL="742950" lvl="1" indent="-285750" fontAlgn="base">
                  <a:spcBef>
                    <a:spcPct val="20000"/>
                  </a:spcBef>
                  <a:spcAft>
                    <a:spcPct val="0"/>
                  </a:spcAft>
                  <a:buChar char="–"/>
                </a:pPr>
                <a:endParaRPr lang="en-US" sz="14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42950" lvl="1" indent="-285750" fontAlgn="base">
                  <a:spcBef>
                    <a:spcPct val="20000"/>
                  </a:spcBef>
                  <a:spcAft>
                    <a:spcPct val="0"/>
                  </a:spcAft>
                  <a:buChar char="–"/>
                </a:pPr>
                <a:endParaRPr lang="en-US" sz="1400" dirty="0" smtClean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en-US" sz="1400" dirty="0" smtClean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 fontAlgn="base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n-US" sz="1400" dirty="0" smtClean="0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is also the solution to the following standard user equilibrium traffic assignment problem:</a:t>
                </a:r>
                <a:endParaRPr lang="en-US" sz="14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14" y="843804"/>
                <a:ext cx="8713572" cy="1746697"/>
              </a:xfrm>
              <a:prstGeom prst="rect">
                <a:avLst/>
              </a:prstGeom>
              <a:blipFill rotWithShape="0">
                <a:blip r:embed="rId4"/>
                <a:stretch>
                  <a:fillRect l="-280" t="-1045" b="-3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370767"/>
              </p:ext>
            </p:extLst>
          </p:nvPr>
        </p:nvGraphicFramePr>
        <p:xfrm>
          <a:off x="2603156" y="1445618"/>
          <a:ext cx="3410467" cy="5098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3" name="Equation" r:id="rId5" imgW="3314520" imgH="495000" progId="Equation.DSMT4">
                  <p:embed/>
                </p:oleObj>
              </mc:Choice>
              <mc:Fallback>
                <p:oleObj name="Equation" r:id="rId5" imgW="3314520" imgH="495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156" y="1445618"/>
                        <a:ext cx="3410467" cy="5098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0393696"/>
              </p:ext>
            </p:extLst>
          </p:nvPr>
        </p:nvGraphicFramePr>
        <p:xfrm>
          <a:off x="3483553" y="1983001"/>
          <a:ext cx="1649672" cy="269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" name="Equation" r:id="rId7" imgW="1574800" imgH="254000" progId="Equation.DSMT4">
                  <p:embed/>
                </p:oleObj>
              </mc:Choice>
              <mc:Fallback>
                <p:oleObj name="Equation" r:id="rId7" imgW="1574800" imgH="254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3553" y="1983001"/>
                        <a:ext cx="1649672" cy="2699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8130317"/>
              </p:ext>
            </p:extLst>
          </p:nvPr>
        </p:nvGraphicFramePr>
        <p:xfrm>
          <a:off x="2774950" y="2566988"/>
          <a:ext cx="3065463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5" name="Equation" r:id="rId9" imgW="3174840" imgH="507960" progId="Equation.DSMT4">
                  <p:embed/>
                </p:oleObj>
              </mc:Choice>
              <mc:Fallback>
                <p:oleObj name="Equation" r:id="rId9" imgW="3174840" imgH="507960" progId="Equation.DSMT4">
                  <p:embed/>
                  <p:pic>
                    <p:nvPicPr>
                      <p:cNvPr id="0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4950" y="2566988"/>
                        <a:ext cx="3065463" cy="5000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2513063"/>
              </p:ext>
            </p:extLst>
          </p:nvPr>
        </p:nvGraphicFramePr>
        <p:xfrm>
          <a:off x="3336324" y="3052341"/>
          <a:ext cx="199072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6" name="Equation" r:id="rId11" imgW="1993035" imgH="406224" progId="Equation.DSMT4">
                  <p:embed/>
                </p:oleObj>
              </mc:Choice>
              <mc:Fallback>
                <p:oleObj name="Equation" r:id="rId11" imgW="1993035" imgH="406224" progId="Equation.DSMT4">
                  <p:embed/>
                  <p:pic>
                    <p:nvPicPr>
                      <p:cNvPr id="0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6324" y="3052341"/>
                        <a:ext cx="1990725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9889357"/>
              </p:ext>
            </p:extLst>
          </p:nvPr>
        </p:nvGraphicFramePr>
        <p:xfrm>
          <a:off x="3344304" y="3405188"/>
          <a:ext cx="23526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7" name="Equation" r:id="rId13" imgW="2336800" imgH="368300" progId="Equation.DSMT4">
                  <p:embed/>
                </p:oleObj>
              </mc:Choice>
              <mc:Fallback>
                <p:oleObj name="Equation" r:id="rId13" imgW="2336800" imgH="368300" progId="Equation.DSMT4">
                  <p:embed/>
                  <p:pic>
                    <p:nvPicPr>
                      <p:cNvPr id="0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4304" y="3405188"/>
                        <a:ext cx="2352675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5225855"/>
              </p:ext>
            </p:extLst>
          </p:nvPr>
        </p:nvGraphicFramePr>
        <p:xfrm>
          <a:off x="3336324" y="3799727"/>
          <a:ext cx="17049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8" name="Equation" r:id="rId15" imgW="1701800" imgH="304800" progId="Equation.DSMT4">
                  <p:embed/>
                </p:oleObj>
              </mc:Choice>
              <mc:Fallback>
                <p:oleObj name="Equation" r:id="rId15" imgW="1701800" imgH="304800" progId="Equation.DSMT4">
                  <p:embed/>
                  <p:pic>
                    <p:nvPicPr>
                      <p:cNvPr id="0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6324" y="3799727"/>
                        <a:ext cx="1704975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760067"/>
              </p:ext>
            </p:extLst>
          </p:nvPr>
        </p:nvGraphicFramePr>
        <p:xfrm>
          <a:off x="3336324" y="4089913"/>
          <a:ext cx="153352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9" name="Equation" r:id="rId17" imgW="1524000" imgH="355600" progId="Equation.DSMT4">
                  <p:embed/>
                </p:oleObj>
              </mc:Choice>
              <mc:Fallback>
                <p:oleObj name="Equation" r:id="rId17" imgW="1524000" imgH="355600" progId="Equation.DSMT4">
                  <p:embed/>
                  <p:pic>
                    <p:nvPicPr>
                      <p:cNvPr id="0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6324" y="4089913"/>
                        <a:ext cx="1533525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0019156"/>
              </p:ext>
            </p:extLst>
          </p:nvPr>
        </p:nvGraphicFramePr>
        <p:xfrm>
          <a:off x="3344304" y="4394713"/>
          <a:ext cx="22002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0" name="Equation" r:id="rId19" imgW="2197100" imgH="558800" progId="Equation.DSMT4">
                  <p:embed/>
                </p:oleObj>
              </mc:Choice>
              <mc:Fallback>
                <p:oleObj name="Equation" r:id="rId19" imgW="2197100" imgH="558800" progId="Equation.DSMT4">
                  <p:embed/>
                  <p:pic>
                    <p:nvPicPr>
                      <p:cNvPr id="0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4304" y="4394713"/>
                        <a:ext cx="2200275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8627077"/>
              </p:ext>
            </p:extLst>
          </p:nvPr>
        </p:nvGraphicFramePr>
        <p:xfrm>
          <a:off x="3344304" y="4910652"/>
          <a:ext cx="21336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1" name="Equation" r:id="rId21" imgW="2133360" imgH="469800" progId="Equation.DSMT4">
                  <p:embed/>
                </p:oleObj>
              </mc:Choice>
              <mc:Fallback>
                <p:oleObj name="Equation" r:id="rId21" imgW="2133360" imgH="469800" progId="Equation.DSMT4">
                  <p:embed/>
                  <p:pic>
                    <p:nvPicPr>
                      <p:cNvPr id="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4304" y="4910652"/>
                        <a:ext cx="2133600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9717568"/>
              </p:ext>
            </p:extLst>
          </p:nvPr>
        </p:nvGraphicFramePr>
        <p:xfrm>
          <a:off x="3344304" y="5331340"/>
          <a:ext cx="344805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2" name="Equation" r:id="rId23" imgW="3441700" imgH="469900" progId="Equation.DSMT4">
                  <p:embed/>
                </p:oleObj>
              </mc:Choice>
              <mc:Fallback>
                <p:oleObj name="Equation" r:id="rId23" imgW="3441700" imgH="469900" progId="Equation.DSMT4">
                  <p:embed/>
                  <p:pic>
                    <p:nvPicPr>
                      <p:cNvPr id="0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4304" y="5331340"/>
                        <a:ext cx="3448050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89"/>
          <p:cNvSpPr>
            <a:spLocks noChangeArrowheads="1"/>
          </p:cNvSpPr>
          <p:nvPr/>
        </p:nvSpPr>
        <p:spPr bwMode="auto">
          <a:xfrm>
            <a:off x="0" y="1905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90"/>
          <p:cNvSpPr>
            <a:spLocks noChangeArrowheads="1"/>
          </p:cNvSpPr>
          <p:nvPr/>
        </p:nvSpPr>
        <p:spPr bwMode="auto">
          <a:xfrm>
            <a:off x="0" y="24669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9220853"/>
              </p:ext>
            </p:extLst>
          </p:nvPr>
        </p:nvGraphicFramePr>
        <p:xfrm>
          <a:off x="3344863" y="5821363"/>
          <a:ext cx="990600" cy="26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3" name="Equation" r:id="rId25" imgW="977760" imgH="279360" progId="Equation.DSMT4">
                  <p:embed/>
                </p:oleObj>
              </mc:Choice>
              <mc:Fallback>
                <p:oleObj name="Equation" r:id="rId25" imgW="977760" imgH="279360" progId="Equation.DSMT4">
                  <p:embed/>
                  <p:pic>
                    <p:nvPicPr>
                      <p:cNvPr id="0" name="Object 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4863" y="5821363"/>
                        <a:ext cx="990600" cy="268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0074188"/>
              </p:ext>
            </p:extLst>
          </p:nvPr>
        </p:nvGraphicFramePr>
        <p:xfrm>
          <a:off x="3336324" y="6143152"/>
          <a:ext cx="1943100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" name="Equation" r:id="rId27" imgW="1943100" imgH="279400" progId="Equation.DSMT4">
                  <p:embed/>
                </p:oleObj>
              </mc:Choice>
              <mc:Fallback>
                <p:oleObj name="Equation" r:id="rId27" imgW="1943100" imgH="279400" progId="Equation.DSMT4">
                  <p:embed/>
                  <p:pic>
                    <p:nvPicPr>
                      <p:cNvPr id="0" name="Object 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6324" y="6143152"/>
                        <a:ext cx="1943100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30"/>
          <p:cNvSpPr/>
          <p:nvPr/>
        </p:nvSpPr>
        <p:spPr bwMode="auto">
          <a:xfrm>
            <a:off x="7084541" y="3067377"/>
            <a:ext cx="1598140" cy="1175109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Flow conservation constraints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7084541" y="4373158"/>
            <a:ext cx="1598140" cy="1310950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Link performance functions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7084541" y="2585474"/>
            <a:ext cx="1598140" cy="380723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Objective function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7084541" y="5791789"/>
            <a:ext cx="1598140" cy="581901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Non-negativity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constraints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6627341" y="6373690"/>
            <a:ext cx="1905000" cy="457200"/>
          </a:xfrm>
        </p:spPr>
        <p:txBody>
          <a:bodyPr/>
          <a:lstStyle/>
          <a:p>
            <a:fld id="{40DC6A77-D613-4E41-B325-681F07F3C406}" type="slidenum">
              <a:rPr lang="en-US" altLang="en-US" smtClean="0">
                <a:solidFill>
                  <a:schemeClr val="bg1">
                    <a:lumMod val="50000"/>
                  </a:schemeClr>
                </a:solidFill>
              </a:rPr>
              <a:pPr/>
              <a:t>14</a:t>
            </a:fld>
            <a:endParaRPr lang="en-US" altLang="en-US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37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57"/>
    </mc:Choice>
    <mc:Fallback xmlns="">
      <p:transition spd="slow" advTm="2957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Cambria" panose="02040503050406030204" pitchFamily="18" charset="0"/>
              </a:rPr>
              <a:t>Solution Approach</a:t>
            </a:r>
            <a:endParaRPr lang="en-US" altLang="en-US" dirty="0">
              <a:latin typeface="Cambria" panose="020405030504060302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823783" y="18123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25392" y="961763"/>
                <a:ext cx="8332576" cy="5257805"/>
              </a:xfrm>
            </p:spPr>
            <p:txBody>
              <a:bodyPr/>
              <a:lstStyle/>
              <a:p>
                <a:r>
                  <a:rPr lang="en-US" altLang="en-US" sz="1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Diagonalization method</a:t>
                </a:r>
              </a:p>
              <a:p>
                <a:pPr lvl="1"/>
                <a:r>
                  <a:rPr lang="en-US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Diagonalize the Jacobian matrix of </a:t>
                </a:r>
                <a:r>
                  <a:rPr lang="en-US" alt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link performance functions </a:t>
                </a:r>
                <a:r>
                  <a:rPr lang="en-US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 ignoring link interactions</a:t>
                </a:r>
              </a:p>
              <a:p>
                <a:pPr lvl="1"/>
                <a:r>
                  <a:rPr lang="en-US" alt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 each step, link performance function is fixed to be a function of flow on its own link, and we solve the conventional UE problem</a:t>
                </a:r>
              </a:p>
              <a:p>
                <a:pPr lvl="1"/>
                <a:r>
                  <a:rPr lang="en-US" alt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Based on new solution, update link performance functions</a:t>
                </a:r>
              </a:p>
              <a:p>
                <a:pPr lvl="1"/>
                <a:r>
                  <a:rPr lang="en-US" alt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the Jacobian matrix is positive definite, the equilibrium exists and is unique, and the algorithm will converge to this point</a:t>
                </a:r>
                <a:endParaRPr lang="en-US" alt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en-US" sz="1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Proposition:</a:t>
                </a:r>
              </a:p>
              <a:p>
                <a:pPr marL="457200" lvl="1" indent="0">
                  <a:buNone/>
                </a:pPr>
                <a:r>
                  <a:rPr lang="en-US" altLang="en-US" sz="1800" dirty="0" smtClean="0">
                    <a:solidFill>
                      <a:srgbClr val="686B5D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one of the two following conditions are met, then diagonalization method gives the unique equilibrium point:</a:t>
                </a:r>
              </a:p>
              <a:p>
                <a:pPr marL="457200" lvl="1" indent="0">
                  <a:buNone/>
                </a:pPr>
                <a:r>
                  <a:rPr lang="en-US" altLang="en-US" sz="1800" dirty="0" smtClean="0">
                    <a:solidFill>
                      <a:srgbClr val="686B5D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(a) the queueing cost is negligible, or</a:t>
                </a:r>
              </a:p>
              <a:p>
                <a:pPr marL="457200" lvl="1" indent="0">
                  <a:buNone/>
                </a:pPr>
                <a:r>
                  <a:rPr lang="en-US" altLang="en-US" sz="1800" dirty="0" smtClean="0">
                    <a:solidFill>
                      <a:srgbClr val="686B5D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(b) the interdependency function is in the form of</a:t>
                </a:r>
              </a:p>
              <a:p>
                <a:pPr marL="457200" lvl="1" indent="0">
                  <a:buNone/>
                </a:pPr>
                <a:r>
                  <a:rPr lang="en-US" altLang="en-US" sz="1800" b="0" dirty="0" smtClean="0">
                    <a:solidFill>
                      <a:srgbClr val="686B5D">
                        <a:lumMod val="50000"/>
                      </a:srgbClr>
                    </a:solidFill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solidFill>
                          <a:srgbClr val="686B5D">
                            <a:lumMod val="50000"/>
                          </a:srgb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en-US" sz="1800" b="0" i="1" smtClean="0">
                        <a:solidFill>
                          <a:srgbClr val="686B5D">
                            <a:lumMod val="50000"/>
                          </a:srgb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  <m:d>
                      <m:dPr>
                        <m:ctrlPr>
                          <a:rPr lang="en-US" altLang="en-US" sz="1800" b="0" i="1" smtClean="0">
                            <a:solidFill>
                              <a:srgbClr val="686B5D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1800" b="0" i="1" smtClean="0">
                                <a:solidFill>
                                  <a:srgbClr val="686B5D">
                                    <a:lumMod val="5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0" i="1" smtClean="0">
                                <a:solidFill>
                                  <a:srgbClr val="686B5D">
                                    <a:lumMod val="5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1800" b="0" i="1" smtClean="0">
                                <a:solidFill>
                                  <a:srgbClr val="686B5D">
                                    <a:lumMod val="5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altLang="en-US" sz="1800" b="0" i="1" smtClean="0">
                            <a:solidFill>
                              <a:srgbClr val="686B5D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:∀</m:t>
                        </m:r>
                        <m:r>
                          <a:rPr lang="en-US" altLang="en-US" sz="1800" b="0" i="1" smtClean="0">
                            <a:solidFill>
                              <a:srgbClr val="686B5D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altLang="en-US" sz="1800" b="0" i="1" smtClean="0">
                            <a:solidFill>
                              <a:srgbClr val="686B5D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altLang="en-US" sz="1800" b="0" i="1" smtClean="0">
                                <a:solidFill>
                                  <a:srgbClr val="686B5D">
                                    <a:lumMod val="5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0" i="1" smtClean="0">
                                <a:solidFill>
                                  <a:srgbClr val="686B5D">
                                    <a:lumMod val="5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en-US" sz="1800" b="0" i="1" smtClean="0">
                                <a:solidFill>
                                  <a:srgbClr val="686B5D">
                                    <a:lumMod val="5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en-US" sz="1800" b="0" i="1" smtClean="0">
                            <a:solidFill>
                              <a:srgbClr val="686B5D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altLang="en-US" sz="1800" b="0" i="1" smtClean="0">
                                <a:solidFill>
                                  <a:srgbClr val="686B5D">
                                    <a:lumMod val="5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altLang="en-US" sz="1800" b="0" i="1" smtClean="0">
                                    <a:solidFill>
                                      <a:srgbClr val="686B5D">
                                        <a:lumMod val="5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en-US" sz="1800" b="0" i="1" smtClean="0">
                                    <a:solidFill>
                                      <a:srgbClr val="686B5D">
                                        <a:lumMod val="5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altLang="en-US" sz="1800" b="0" i="1" smtClean="0">
                                    <a:solidFill>
                                      <a:srgbClr val="686B5D">
                                        <a:lumMod val="5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altLang="en-US" sz="1800" b="0" i="1" smtClean="0">
                                    <a:solidFill>
                                      <a:srgbClr val="686B5D">
                                        <a:lumMod val="5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𝑟</m:t>
                                </m:r>
                                <m:r>
                                  <a:rPr lang="en-US" altLang="en-US" sz="1800" b="0" i="1" smtClean="0">
                                    <a:solidFill>
                                      <a:srgbClr val="686B5D">
                                        <a:lumMod val="5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p>
                            </m:sSubSup>
                            <m:r>
                              <a:rPr lang="en-US" altLang="en-US" sz="1800" b="0" i="1" smtClean="0">
                                <a:solidFill>
                                  <a:srgbClr val="686B5D">
                                    <a:lumMod val="5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en-US" sz="1800" b="0" i="1" smtClean="0">
                                    <a:solidFill>
                                      <a:srgbClr val="686B5D">
                                        <a:lumMod val="5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b="0" i="1" smtClean="0">
                                    <a:solidFill>
                                      <a:srgbClr val="686B5D">
                                        <a:lumMod val="5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𝑔</m:t>
                                </m:r>
                              </m:e>
                              <m:sub>
                                <m:sSubSup>
                                  <m:sSubSupPr>
                                    <m:ctrlPr>
                                      <a:rPr lang="en-US" altLang="en-US" sz="1800" b="0" i="1" smtClean="0">
                                        <a:solidFill>
                                          <a:srgbClr val="686B5D">
                                            <a:lumMod val="50000"/>
                                          </a:srgbClr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en-US" sz="1800" b="0" i="1" smtClean="0">
                                        <a:solidFill>
                                          <a:srgbClr val="686B5D">
                                            <a:lumMod val="50000"/>
                                          </a:srgbClr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en-US" sz="1800" b="0" i="1" smtClean="0">
                                        <a:solidFill>
                                          <a:srgbClr val="686B5D">
                                            <a:lumMod val="50000"/>
                                          </a:srgbClr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altLang="en-US" sz="1800" b="0" i="1" smtClean="0">
                                        <a:solidFill>
                                          <a:srgbClr val="686B5D">
                                            <a:lumMod val="50000"/>
                                          </a:srgbClr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𝑟</m:t>
                                    </m:r>
                                  </m:sup>
                                </m:sSubSup>
                              </m:sub>
                            </m:sSub>
                          </m:num>
                          <m:den>
                            <m:sSubSup>
                              <m:sSubSupPr>
                                <m:ctrlPr>
                                  <a:rPr lang="en-US" altLang="en-US" sz="1800" i="1">
                                    <a:solidFill>
                                      <a:srgbClr val="686B5D">
                                        <a:lumMod val="5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en-US" sz="1800" i="1">
                                    <a:solidFill>
                                      <a:srgbClr val="686B5D">
                                        <a:lumMod val="5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altLang="en-US" sz="1800" i="1">
                                    <a:solidFill>
                                      <a:srgbClr val="686B5D">
                                        <a:lumMod val="5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altLang="en-US" sz="1800" i="1">
                                    <a:solidFill>
                                      <a:srgbClr val="686B5D">
                                        <a:lumMod val="5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𝑟</m:t>
                                </m:r>
                                <m:r>
                                  <a:rPr lang="en-US" altLang="en-US" sz="1800" i="1">
                                    <a:solidFill>
                                      <a:srgbClr val="686B5D">
                                        <a:lumMod val="5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p>
                            </m:sSubSup>
                          </m:den>
                        </m:f>
                        <m:r>
                          <a:rPr lang="en-US" altLang="en-US" sz="1800" b="0" i="1" smtClean="0">
                            <a:solidFill>
                              <a:srgbClr val="686B5D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:∀</m:t>
                        </m:r>
                        <m:r>
                          <a:rPr lang="en-US" altLang="en-US" sz="1800" b="0" i="1" smtClean="0">
                            <a:solidFill>
                              <a:srgbClr val="686B5D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  <m:r>
                          <a:rPr lang="en-US" altLang="en-US" sz="1800" b="0" i="1" smtClean="0">
                            <a:solidFill>
                              <a:srgbClr val="686B5D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en-US" altLang="en-US" sz="1800" b="0" i="1" smtClean="0">
                            <a:solidFill>
                              <a:srgbClr val="686B5D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</m:d>
                    <m:r>
                      <a:rPr lang="en-US" altLang="en-US" sz="1800" b="0" i="0" smtClean="0">
                        <a:solidFill>
                          <a:srgbClr val="686B5D">
                            <a:lumMod val="50000"/>
                          </a:srgb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en-US" sz="1800" b="0" i="0" smtClean="0">
                        <a:solidFill>
                          <a:srgbClr val="686B5D">
                            <a:lumMod val="50000"/>
                          </a:srgb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min</m:t>
                    </m:r>
                    <m:d>
                      <m:dPr>
                        <m:ctrlPr>
                          <a:rPr lang="en-US" altLang="en-US" sz="1800" b="0" i="1" smtClean="0">
                            <a:solidFill>
                              <a:srgbClr val="686B5D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en-US" sz="1800" i="1">
                                <a:solidFill>
                                  <a:srgbClr val="686B5D">
                                    <a:lumMod val="5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altLang="en-US" sz="1800" i="1">
                                    <a:solidFill>
                                      <a:srgbClr val="686B5D">
                                        <a:lumMod val="5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en-US" sz="1800">
                                    <a:solidFill>
                                      <a:srgbClr val="686B5D">
                                        <a:lumMod val="5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altLang="en-US" sz="1800" i="1">
                                    <a:solidFill>
                                      <a:srgbClr val="686B5D">
                                        <a:lumMod val="5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  <m:r>
                                  <a:rPr lang="en-US" altLang="en-US" sz="1800" i="1">
                                    <a:solidFill>
                                      <a:srgbClr val="686B5D">
                                        <a:lumMod val="5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∈</m:t>
                                </m:r>
                                <m:sSub>
                                  <m:sSubPr>
                                    <m:ctrlPr>
                                      <a:rPr lang="en-US" altLang="en-US" sz="1800" i="1">
                                        <a:solidFill>
                                          <a:srgbClr val="686B5D">
                                            <a:lumMod val="50000"/>
                                          </a:srgbClr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800" i="1">
                                        <a:solidFill>
                                          <a:srgbClr val="686B5D">
                                            <a:lumMod val="50000"/>
                                          </a:srgbClr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en-US" sz="1800" i="1">
                                        <a:solidFill>
                                          <a:srgbClr val="686B5D">
                                            <a:lumMod val="50000"/>
                                          </a:srgbClr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lim>
                            </m:limLow>
                          </m:fName>
                          <m:e>
                            <m:sSub>
                              <m:sSubPr>
                                <m:ctrlPr>
                                  <a:rPr lang="en-US" altLang="en-US" sz="1800" i="1">
                                    <a:solidFill>
                                      <a:srgbClr val="686B5D">
                                        <a:lumMod val="5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i="1">
                                    <a:solidFill>
                                      <a:srgbClr val="686B5D">
                                        <a:lumMod val="5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en-US" sz="1800" i="1">
                                    <a:solidFill>
                                      <a:srgbClr val="686B5D">
                                        <a:lumMod val="5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func>
                        <m:r>
                          <a:rPr lang="en-US" altLang="en-US" sz="1800" b="0" i="1" smtClean="0">
                            <a:solidFill>
                              <a:srgbClr val="686B5D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unc>
                          <m:funcPr>
                            <m:ctrlPr>
                              <a:rPr lang="en-US" altLang="en-US" sz="1800" i="1">
                                <a:solidFill>
                                  <a:srgbClr val="686B5D">
                                    <a:lumMod val="5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altLang="en-US" sz="1800" i="1">
                                    <a:solidFill>
                                      <a:srgbClr val="686B5D">
                                        <a:lumMod val="5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en-US" sz="1800">
                                    <a:solidFill>
                                      <a:srgbClr val="686B5D">
                                        <a:lumMod val="5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altLang="en-US" sz="1800" b="0" i="1" smtClean="0">
                                    <a:solidFill>
                                      <a:srgbClr val="686B5D">
                                        <a:lumMod val="5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𝑟</m:t>
                                </m:r>
                                <m:r>
                                  <a:rPr lang="en-US" altLang="en-US" sz="1800" b="0" i="1" smtClean="0">
                                    <a:solidFill>
                                      <a:srgbClr val="686B5D">
                                        <a:lumMod val="5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∈</m:t>
                                </m:r>
                                <m:r>
                                  <a:rPr lang="en-US" altLang="en-US" sz="1800" b="0" i="1" smtClean="0">
                                    <a:solidFill>
                                      <a:srgbClr val="686B5D">
                                        <a:lumMod val="5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𝑅</m:t>
                                </m:r>
                              </m:lim>
                            </m:limLow>
                          </m:fName>
                          <m:e>
                            <m:f>
                              <m:fPr>
                                <m:ctrlPr>
                                  <a:rPr lang="en-US" altLang="en-US" sz="1800" i="1">
                                    <a:solidFill>
                                      <a:srgbClr val="686B5D">
                                        <a:lumMod val="5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en-US" altLang="en-US" sz="1800" i="1">
                                        <a:solidFill>
                                          <a:srgbClr val="686B5D">
                                            <a:lumMod val="50000"/>
                                          </a:srgbClr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en-US" sz="1800" i="1">
                                        <a:solidFill>
                                          <a:srgbClr val="686B5D">
                                            <a:lumMod val="50000"/>
                                          </a:srgbClr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altLang="en-US" sz="1800" i="1">
                                        <a:solidFill>
                                          <a:srgbClr val="686B5D">
                                            <a:lumMod val="50000"/>
                                          </a:srgbClr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altLang="en-US" sz="1800" i="1">
                                        <a:solidFill>
                                          <a:srgbClr val="686B5D">
                                            <a:lumMod val="50000"/>
                                          </a:srgbClr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𝑟</m:t>
                                    </m:r>
                                    <m:r>
                                      <a:rPr lang="en-US" altLang="en-US" sz="1800" i="1">
                                        <a:solidFill>
                                          <a:srgbClr val="686B5D">
                                            <a:lumMod val="50000"/>
                                          </a:srgbClr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  <m:r>
                                  <a:rPr lang="en-US" altLang="en-US" sz="1800" i="1">
                                    <a:solidFill>
                                      <a:srgbClr val="686B5D">
                                        <a:lumMod val="5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en-US" sz="1800" i="1">
                                        <a:solidFill>
                                          <a:srgbClr val="686B5D">
                                            <a:lumMod val="50000"/>
                                          </a:srgbClr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800" i="1">
                                        <a:solidFill>
                                          <a:srgbClr val="686B5D">
                                            <a:lumMod val="50000"/>
                                          </a:srgbClr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sSubSup>
                                      <m:sSubSupPr>
                                        <m:ctrlPr>
                                          <a:rPr lang="en-US" altLang="en-US" sz="1800" i="1">
                                            <a:solidFill>
                                              <a:srgbClr val="686B5D">
                                                <a:lumMod val="50000"/>
                                              </a:srgbClr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en-US" sz="1800" i="1">
                                            <a:solidFill>
                                              <a:srgbClr val="686B5D">
                                                <a:lumMod val="50000"/>
                                              </a:srgbClr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altLang="en-US" sz="1800" i="1">
                                            <a:solidFill>
                                              <a:srgbClr val="686B5D">
                                                <a:lumMod val="50000"/>
                                              </a:srgbClr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US" altLang="en-US" sz="1800" i="1">
                                            <a:solidFill>
                                              <a:srgbClr val="686B5D">
                                                <a:lumMod val="50000"/>
                                              </a:srgbClr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𝑟</m:t>
                                        </m:r>
                                      </m:sup>
                                    </m:sSubSup>
                                  </m:sub>
                                </m:sSub>
                              </m:num>
                              <m:den>
                                <m:sSubSup>
                                  <m:sSubSupPr>
                                    <m:ctrlPr>
                                      <a:rPr lang="en-US" altLang="en-US" sz="1800" i="1">
                                        <a:solidFill>
                                          <a:srgbClr val="686B5D">
                                            <a:lumMod val="50000"/>
                                          </a:srgbClr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en-US" sz="1800" i="1">
                                        <a:solidFill>
                                          <a:srgbClr val="686B5D">
                                            <a:lumMod val="50000"/>
                                          </a:srgbClr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altLang="en-US" sz="1800" i="1">
                                        <a:solidFill>
                                          <a:srgbClr val="686B5D">
                                            <a:lumMod val="50000"/>
                                          </a:srgbClr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altLang="en-US" sz="1800" i="1">
                                        <a:solidFill>
                                          <a:srgbClr val="686B5D">
                                            <a:lumMod val="50000"/>
                                          </a:srgbClr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𝑟</m:t>
                                    </m:r>
                                    <m:r>
                                      <a:rPr lang="en-US" altLang="en-US" sz="1800" i="1">
                                        <a:solidFill>
                                          <a:srgbClr val="686B5D">
                                            <a:lumMod val="50000"/>
                                          </a:srgbClr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den>
                            </m:f>
                          </m:e>
                        </m:func>
                      </m:e>
                    </m:d>
                  </m:oMath>
                </a14:m>
                <a:endParaRPr lang="en-US" altLang="en-US" sz="1800" b="0" dirty="0" smtClean="0">
                  <a:solidFill>
                    <a:srgbClr val="686B5D">
                      <a:lumMod val="50000"/>
                    </a:srgbClr>
                  </a:solidFill>
                  <a:cs typeface="Times New Roman" panose="02020603050405020304" pitchFamily="18" charset="0"/>
                </a:endParaRPr>
              </a:p>
              <a:p>
                <a:pPr marL="457200" lvl="1" indent="0">
                  <a:buNone/>
                </a:pPr>
                <a:r>
                  <a:rPr lang="en-US" altLang="en-US" sz="1800" dirty="0" smtClean="0">
                    <a:solidFill>
                      <a:srgbClr val="686B5D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the facility’s demand is inelastic enough.</a:t>
                </a:r>
                <a:endParaRPr lang="en-US" altLang="en-US" sz="1800" dirty="0">
                  <a:solidFill>
                    <a:srgbClr val="686B5D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5392" y="961763"/>
                <a:ext cx="8332576" cy="5257805"/>
              </a:xfrm>
              <a:blipFill rotWithShape="0">
                <a:blip r:embed="rId4"/>
                <a:stretch>
                  <a:fillRect l="-439" t="-696" b="-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C6A77-D613-4E41-B325-681F07F3C406}" type="slidenum">
              <a:rPr lang="en-US" altLang="en-US" smtClean="0">
                <a:solidFill>
                  <a:schemeClr val="bg1">
                    <a:lumMod val="50000"/>
                  </a:schemeClr>
                </a:solidFill>
              </a:rPr>
              <a:pPr/>
              <a:t>15</a:t>
            </a:fld>
            <a:endParaRPr lang="en-US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603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869"/>
    </mc:Choice>
    <mc:Fallback xmlns="">
      <p:transition spd="slow" advTm="1158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Cambria" panose="02040503050406030204" pitchFamily="18" charset="0"/>
              </a:rPr>
              <a:t>Network Implementation</a:t>
            </a:r>
            <a:endParaRPr lang="en-US" altLang="en-US" dirty="0">
              <a:latin typeface="Cambria" panose="020405030504060302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823783" y="18123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3"/>
          <p:cNvSpPr>
            <a:spLocks noGrp="1" noChangeArrowheads="1"/>
          </p:cNvSpPr>
          <p:nvPr>
            <p:ph idx="1"/>
          </p:nvPr>
        </p:nvSpPr>
        <p:spPr>
          <a:xfrm>
            <a:off x="325392" y="961763"/>
            <a:ext cx="8332576" cy="498595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0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Initialization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Take system information and initial disruption as input. Regardless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resource failure, 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examine functional support and update facility status, until interdependency constraints are all met;</a:t>
            </a: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1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Diagonalization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Update facility resource capacities based on status,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onduct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traffic assignment 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obtain 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flow;</a:t>
            </a: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2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Resource failure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Based on the flow, examine resource failure; </a:t>
            </a:r>
          </a:p>
          <a:p>
            <a:pPr>
              <a:lnSpc>
                <a:spcPct val="150000"/>
              </a:lnSpc>
            </a:pPr>
            <a:r>
              <a:rPr lang="en-US" alt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 3. Failure propagation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teratively update status of each node until interdependency constraints are met for both resource failure and support failure;</a:t>
            </a:r>
          </a:p>
          <a:p>
            <a:pPr>
              <a:lnSpc>
                <a:spcPct val="150000"/>
              </a:lnSpc>
            </a:pPr>
            <a:r>
              <a:rPr lang="en-US" alt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 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Stopping rule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result converges or maximum iteration reached, 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terminate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otherwise, 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repeat 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Steps 1 to </a:t>
            </a:r>
            <a:r>
              <a:rPr lang="en-US" alt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C6A77-D613-4E41-B325-681F07F3C406}" type="slidenum">
              <a:rPr lang="en-US" altLang="en-US" smtClean="0">
                <a:solidFill>
                  <a:schemeClr val="bg1">
                    <a:lumMod val="50000"/>
                  </a:schemeClr>
                </a:solidFill>
              </a:rPr>
              <a:pPr/>
              <a:t>16</a:t>
            </a:fld>
            <a:endParaRPr lang="en-US" altLang="en-US">
              <a:solidFill>
                <a:schemeClr val="bg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122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115"/>
    </mc:Choice>
    <mc:Fallback xmlns="">
      <p:transition spd="slow" advTm="691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Cambria" panose="02040503050406030204" pitchFamily="18" charset="0"/>
              </a:rPr>
              <a:t>Illustrative </a:t>
            </a:r>
            <a:r>
              <a:rPr lang="en-US" altLang="zh-CN" dirty="0" smtClean="0">
                <a:latin typeface="Cambria" panose="02040503050406030204" pitchFamily="18" charset="0"/>
              </a:rPr>
              <a:t>Measures </a:t>
            </a:r>
            <a:br>
              <a:rPr lang="en-US" altLang="zh-CN" dirty="0" smtClean="0">
                <a:latin typeface="Cambria" panose="02040503050406030204" pitchFamily="18" charset="0"/>
              </a:rPr>
            </a:br>
            <a:r>
              <a:rPr lang="en-US" altLang="zh-CN" dirty="0" smtClean="0">
                <a:latin typeface="Cambria" panose="02040503050406030204" pitchFamily="18" charset="0"/>
              </a:rPr>
              <a:t>for Social Impact Evaluation</a:t>
            </a:r>
            <a:endParaRPr lang="en-US" altLang="en-US" dirty="0">
              <a:latin typeface="Cambria" panose="02040503050406030204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17272273"/>
              </p:ext>
            </p:extLst>
          </p:nvPr>
        </p:nvGraphicFramePr>
        <p:xfrm>
          <a:off x="1055614" y="1429951"/>
          <a:ext cx="703277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C6A77-D613-4E41-B325-681F07F3C406}" type="slidenum">
              <a:rPr lang="en-US" altLang="en-US" smtClean="0">
                <a:solidFill>
                  <a:schemeClr val="bg1">
                    <a:lumMod val="50000"/>
                  </a:schemeClr>
                </a:solidFill>
              </a:rPr>
              <a:pPr/>
              <a:t>17</a:t>
            </a:fld>
            <a:endParaRPr lang="en-US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188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383"/>
    </mc:Choice>
    <mc:Fallback xmlns="">
      <p:transition spd="slow" advTm="413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2A397E-17B2-44BF-AFA1-40B3060049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AABA36-6F3B-4AC1-9336-D646650005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247A4F-EB45-4EFF-86C2-CC449E073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52AD50-077E-4247-9AEE-1869933034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B9F1B35-F228-4E83-B878-63295E88F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28DB46-1F36-41D8-84CF-73BBEAAA0C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284" y="1066795"/>
            <a:ext cx="5462716" cy="4221189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Cambria" panose="02040503050406030204" pitchFamily="18" charset="0"/>
              </a:rPr>
              <a:t>Numerical Examples</a:t>
            </a:r>
            <a:endParaRPr lang="en-US" altLang="en-US" dirty="0">
              <a:latin typeface="Cambria" panose="020405030504060302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823783" y="18123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3"/>
          <p:cNvSpPr>
            <a:spLocks noGrp="1" noChangeArrowheads="1"/>
          </p:cNvSpPr>
          <p:nvPr>
            <p:ph idx="1"/>
          </p:nvPr>
        </p:nvSpPr>
        <p:spPr>
          <a:xfrm>
            <a:off x="325392" y="961763"/>
            <a:ext cx="3731744" cy="4985951"/>
          </a:xfrm>
        </p:spPr>
        <p:txBody>
          <a:bodyPr/>
          <a:lstStyle/>
          <a:p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 study: Maiduguri, Nigeria</a:t>
            </a:r>
          </a:p>
          <a:p>
            <a:pPr lvl="1"/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 population of 1.2 million</a:t>
            </a:r>
          </a:p>
          <a:p>
            <a:pPr lvl="1"/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Occasional natural hazards: flood, draught, etc. </a:t>
            </a:r>
          </a:p>
          <a:p>
            <a:pPr lvl="1"/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Overwhelming number of internally displaced persons (IDPs)</a:t>
            </a:r>
          </a:p>
          <a:p>
            <a:pPr lvl="1"/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Military events and terrorist attacks threaten the people and infrastructure system</a:t>
            </a:r>
          </a:p>
          <a:p>
            <a:pPr marL="342900" lvl="1" indent="-342900">
              <a:buChar char="•"/>
            </a:pP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Setting</a:t>
            </a:r>
          </a:p>
          <a:p>
            <a:pPr lvl="1"/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Seven 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layers of infrastructure networks and a community layer</a:t>
            </a:r>
          </a:p>
          <a:p>
            <a:pPr lvl="1"/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Six categories of communities</a:t>
            </a: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C6A77-D613-4E41-B325-681F07F3C406}" type="slidenum">
              <a:rPr lang="en-US" altLang="en-US" smtClean="0">
                <a:solidFill>
                  <a:schemeClr val="bg1">
                    <a:lumMod val="50000"/>
                  </a:schemeClr>
                </a:solidFill>
              </a:rPr>
              <a:pPr/>
              <a:t>18</a:t>
            </a:fld>
            <a:endParaRPr lang="en-US" altLang="en-US">
              <a:solidFill>
                <a:schemeClr val="bg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651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877"/>
    </mc:Choice>
    <mc:Fallback xmlns="">
      <p:transition spd="slow" advTm="1148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-98854" y="5873578"/>
            <a:ext cx="9539416" cy="90616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38" y="459076"/>
            <a:ext cx="8526162" cy="6588396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Cambria" panose="02040503050406030204" pitchFamily="18" charset="0"/>
              </a:rPr>
              <a:t>Numerical Examples</a:t>
            </a:r>
            <a:endParaRPr lang="en-US" altLang="en-US" dirty="0">
              <a:latin typeface="Cambria" panose="020405030504060302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823783" y="18123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7341" y="6633702"/>
            <a:ext cx="1905000" cy="457200"/>
          </a:xfrm>
        </p:spPr>
        <p:txBody>
          <a:bodyPr/>
          <a:lstStyle/>
          <a:p>
            <a:fld id="{40DC6A77-D613-4E41-B325-681F07F3C406}" type="slidenum">
              <a:rPr lang="en-US" altLang="en-US" smtClean="0">
                <a:solidFill>
                  <a:schemeClr val="bg1">
                    <a:lumMod val="50000"/>
                  </a:schemeClr>
                </a:solidFill>
              </a:rPr>
              <a:pPr/>
              <a:t>19</a:t>
            </a:fld>
            <a:endParaRPr lang="en-US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74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376"/>
    </mc:Choice>
    <mc:Fallback xmlns="">
      <p:transition spd="slow" advTm="134376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Cambria" panose="02040503050406030204" pitchFamily="18" charset="0"/>
              </a:rPr>
              <a:t>System of Infrastructure </a:t>
            </a:r>
            <a:r>
              <a:rPr lang="en-US" altLang="en-US" dirty="0">
                <a:latin typeface="Cambria" panose="02040503050406030204" pitchFamily="18" charset="0"/>
              </a:rPr>
              <a:t>Systems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325392" y="961763"/>
            <a:ext cx="5029200" cy="4985951"/>
          </a:xfrm>
        </p:spPr>
        <p:txBody>
          <a:bodyPr/>
          <a:lstStyle/>
          <a:p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Modern urban infrastructure systems</a:t>
            </a:r>
          </a:p>
          <a:p>
            <a:pPr lvl="1"/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networked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sub-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systems </a:t>
            </a:r>
          </a:p>
          <a:p>
            <a:pPr lvl="1"/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Jointly functioning</a:t>
            </a:r>
          </a:p>
          <a:p>
            <a:pPr lvl="1"/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interdependency</a:t>
            </a:r>
          </a:p>
          <a:p>
            <a:pPr lvl="1"/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Vulnerability to disruptions</a:t>
            </a:r>
          </a:p>
          <a:p>
            <a:pPr marL="342900" lvl="1" indent="-342900">
              <a:buChar char="•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Urban population</a:t>
            </a:r>
          </a:p>
          <a:p>
            <a:pPr lvl="1"/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Great amount &amp; 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density</a:t>
            </a: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Highly dependent on infrastructural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</a:p>
          <a:p>
            <a:pPr lvl="1"/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 behavior will be 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reshaped by disruptions</a:t>
            </a: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buChar char="•"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 disruptions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Natural 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disasters or human-induced actions</a:t>
            </a: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 cascading failure</a:t>
            </a:r>
          </a:p>
          <a:p>
            <a:pPr lvl="1"/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 system 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</a:t>
            </a:r>
          </a:p>
          <a:p>
            <a:pPr lvl="1"/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Insufficient resource for population</a:t>
            </a:r>
          </a:p>
          <a:p>
            <a:pPr lvl="1"/>
            <a:endParaRPr lang="en-US" alt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334000" y="1295400"/>
            <a:ext cx="3954666" cy="3722471"/>
            <a:chOff x="5334000" y="1295400"/>
            <a:chExt cx="3954666" cy="3722471"/>
          </a:xfrm>
        </p:grpSpPr>
        <p:sp>
          <p:nvSpPr>
            <p:cNvPr id="93" name="TextBox 92"/>
            <p:cNvSpPr txBox="1"/>
            <p:nvPr/>
          </p:nvSpPr>
          <p:spPr>
            <a:xfrm rot="5400000">
              <a:off x="6725629" y="4427966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dirty="0" smtClean="0">
                  <a:solidFill>
                    <a:srgbClr val="686B5D">
                      <a:lumMod val="50000"/>
                    </a:srgbClr>
                  </a:solidFill>
                </a:rPr>
                <a:t>…</a:t>
              </a:r>
              <a:endParaRPr lang="en-US" sz="3200" dirty="0">
                <a:solidFill>
                  <a:srgbClr val="686B5D">
                    <a:lumMod val="50000"/>
                  </a:srgbClr>
                </a:solidFill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5334000" y="1295400"/>
              <a:ext cx="3954666" cy="3124200"/>
              <a:chOff x="5334000" y="1295400"/>
              <a:chExt cx="3954666" cy="3124200"/>
            </a:xfrm>
          </p:grpSpPr>
          <p:sp>
            <p:nvSpPr>
              <p:cNvPr id="91" name="TextBox 90"/>
              <p:cNvSpPr txBox="1"/>
              <p:nvPr/>
            </p:nvSpPr>
            <p:spPr>
              <a:xfrm>
                <a:off x="7819677" y="3106498"/>
                <a:ext cx="146898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dirty="0" smtClean="0">
                    <a:solidFill>
                      <a:srgbClr val="686B5D">
                        <a:lumMod val="50000"/>
                      </a:srgbClr>
                    </a:solidFill>
                    <a:latin typeface="Georgia" panose="02040502050405020303" pitchFamily="18" charset="0"/>
                  </a:rPr>
                  <a:t>Transportation </a:t>
                </a:r>
              </a:p>
            </p:txBody>
          </p:sp>
          <p:grpSp>
            <p:nvGrpSpPr>
              <p:cNvPr id="4" name="Group 3"/>
              <p:cNvGrpSpPr/>
              <p:nvPr/>
            </p:nvGrpSpPr>
            <p:grpSpPr>
              <a:xfrm>
                <a:off x="5334000" y="1295400"/>
                <a:ext cx="3374219" cy="3124200"/>
                <a:chOff x="5334000" y="1295400"/>
                <a:chExt cx="3374219" cy="3124200"/>
              </a:xfrm>
            </p:grpSpPr>
            <p:sp>
              <p:nvSpPr>
                <p:cNvPr id="2" name="Parallelogram 1"/>
                <p:cNvSpPr/>
                <p:nvPr/>
              </p:nvSpPr>
              <p:spPr bwMode="auto">
                <a:xfrm>
                  <a:off x="5336059" y="1388019"/>
                  <a:ext cx="3124200" cy="914400"/>
                </a:xfrm>
                <a:prstGeom prst="parallelogram">
                  <a:avLst>
                    <a:gd name="adj" fmla="val 75000"/>
                  </a:avLst>
                </a:prstGeom>
                <a:ln w="28575">
                  <a:solidFill>
                    <a:schemeClr val="bg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" name="Parallelogram 6"/>
                <p:cNvSpPr/>
                <p:nvPr/>
              </p:nvSpPr>
              <p:spPr bwMode="auto">
                <a:xfrm>
                  <a:off x="5334000" y="2386857"/>
                  <a:ext cx="3124200" cy="914400"/>
                </a:xfrm>
                <a:prstGeom prst="parallelogram">
                  <a:avLst>
                    <a:gd name="adj" fmla="val 75000"/>
                  </a:avLst>
                </a:prstGeom>
                <a:ln w="28575">
                  <a:solidFill>
                    <a:schemeClr val="bg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8" name="Parallelogram 7"/>
                <p:cNvSpPr/>
                <p:nvPr/>
              </p:nvSpPr>
              <p:spPr bwMode="auto">
                <a:xfrm>
                  <a:off x="5334000" y="3505200"/>
                  <a:ext cx="3124200" cy="914400"/>
                </a:xfrm>
                <a:prstGeom prst="parallelogram">
                  <a:avLst>
                    <a:gd name="adj" fmla="val 75000"/>
                  </a:avLst>
                </a:prstGeom>
                <a:ln w="28575">
                  <a:solidFill>
                    <a:schemeClr val="bg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" name="Freeform 5"/>
                <p:cNvSpPr/>
                <p:nvPr/>
              </p:nvSpPr>
              <p:spPr bwMode="auto">
                <a:xfrm>
                  <a:off x="6215449" y="3727621"/>
                  <a:ext cx="1482810" cy="519642"/>
                </a:xfrm>
                <a:custGeom>
                  <a:avLst/>
                  <a:gdLst>
                    <a:gd name="connsiteX0" fmla="*/ 1482810 w 1482810"/>
                    <a:gd name="connsiteY0" fmla="*/ 518983 h 519642"/>
                    <a:gd name="connsiteX1" fmla="*/ 988540 w 1482810"/>
                    <a:gd name="connsiteY1" fmla="*/ 444843 h 519642"/>
                    <a:gd name="connsiteX2" fmla="*/ 766119 w 1482810"/>
                    <a:gd name="connsiteY2" fmla="*/ 49427 h 519642"/>
                    <a:gd name="connsiteX3" fmla="*/ 321275 w 1482810"/>
                    <a:gd name="connsiteY3" fmla="*/ 49427 h 519642"/>
                    <a:gd name="connsiteX4" fmla="*/ 0 w 1482810"/>
                    <a:gd name="connsiteY4" fmla="*/ 0 h 5196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2810" h="519642">
                      <a:moveTo>
                        <a:pt x="1482810" y="518983"/>
                      </a:moveTo>
                      <a:cubicBezTo>
                        <a:pt x="1295399" y="521042"/>
                        <a:pt x="1107988" y="523102"/>
                        <a:pt x="988540" y="444843"/>
                      </a:cubicBezTo>
                      <a:cubicBezTo>
                        <a:pt x="869091" y="366584"/>
                        <a:pt x="877330" y="115330"/>
                        <a:pt x="766119" y="49427"/>
                      </a:cubicBezTo>
                      <a:cubicBezTo>
                        <a:pt x="654908" y="-16476"/>
                        <a:pt x="448961" y="57665"/>
                        <a:pt x="321275" y="49427"/>
                      </a:cubicBezTo>
                      <a:cubicBezTo>
                        <a:pt x="193589" y="41189"/>
                        <a:pt x="96794" y="20594"/>
                        <a:pt x="0" y="0"/>
                      </a:cubicBezTo>
                    </a:path>
                  </a:pathLst>
                </a:custGeom>
                <a:noFill/>
                <a:ln w="38100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1" name="Freeform 10"/>
                <p:cNvSpPr/>
                <p:nvPr/>
              </p:nvSpPr>
              <p:spPr bwMode="auto">
                <a:xfrm rot="19523686">
                  <a:off x="5917791" y="3859627"/>
                  <a:ext cx="1009215" cy="205546"/>
                </a:xfrm>
                <a:custGeom>
                  <a:avLst/>
                  <a:gdLst>
                    <a:gd name="connsiteX0" fmla="*/ 1482810 w 1482810"/>
                    <a:gd name="connsiteY0" fmla="*/ 518983 h 519642"/>
                    <a:gd name="connsiteX1" fmla="*/ 988540 w 1482810"/>
                    <a:gd name="connsiteY1" fmla="*/ 444843 h 519642"/>
                    <a:gd name="connsiteX2" fmla="*/ 766119 w 1482810"/>
                    <a:gd name="connsiteY2" fmla="*/ 49427 h 519642"/>
                    <a:gd name="connsiteX3" fmla="*/ 321275 w 1482810"/>
                    <a:gd name="connsiteY3" fmla="*/ 49427 h 519642"/>
                    <a:gd name="connsiteX4" fmla="*/ 0 w 1482810"/>
                    <a:gd name="connsiteY4" fmla="*/ 0 h 5196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2810" h="519642">
                      <a:moveTo>
                        <a:pt x="1482810" y="518983"/>
                      </a:moveTo>
                      <a:cubicBezTo>
                        <a:pt x="1295399" y="521042"/>
                        <a:pt x="1107988" y="523102"/>
                        <a:pt x="988540" y="444843"/>
                      </a:cubicBezTo>
                      <a:cubicBezTo>
                        <a:pt x="869091" y="366584"/>
                        <a:pt x="877330" y="115330"/>
                        <a:pt x="766119" y="49427"/>
                      </a:cubicBezTo>
                      <a:cubicBezTo>
                        <a:pt x="654908" y="-16476"/>
                        <a:pt x="448961" y="57665"/>
                        <a:pt x="321275" y="49427"/>
                      </a:cubicBezTo>
                      <a:cubicBezTo>
                        <a:pt x="193589" y="41189"/>
                        <a:pt x="96794" y="20594"/>
                        <a:pt x="0" y="0"/>
                      </a:cubicBezTo>
                    </a:path>
                  </a:pathLst>
                </a:custGeom>
                <a:noFill/>
                <a:ln w="38100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" name="Freeform 11"/>
                <p:cNvSpPr/>
                <p:nvPr/>
              </p:nvSpPr>
              <p:spPr bwMode="auto">
                <a:xfrm rot="4867432">
                  <a:off x="7123738" y="3796394"/>
                  <a:ext cx="492253" cy="275106"/>
                </a:xfrm>
                <a:custGeom>
                  <a:avLst/>
                  <a:gdLst>
                    <a:gd name="connsiteX0" fmla="*/ 1482810 w 1482810"/>
                    <a:gd name="connsiteY0" fmla="*/ 518983 h 519642"/>
                    <a:gd name="connsiteX1" fmla="*/ 988540 w 1482810"/>
                    <a:gd name="connsiteY1" fmla="*/ 444843 h 519642"/>
                    <a:gd name="connsiteX2" fmla="*/ 766119 w 1482810"/>
                    <a:gd name="connsiteY2" fmla="*/ 49427 h 519642"/>
                    <a:gd name="connsiteX3" fmla="*/ 321275 w 1482810"/>
                    <a:gd name="connsiteY3" fmla="*/ 49427 h 519642"/>
                    <a:gd name="connsiteX4" fmla="*/ 0 w 1482810"/>
                    <a:gd name="connsiteY4" fmla="*/ 0 h 5196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2810" h="519642">
                      <a:moveTo>
                        <a:pt x="1482810" y="518983"/>
                      </a:moveTo>
                      <a:cubicBezTo>
                        <a:pt x="1295399" y="521042"/>
                        <a:pt x="1107988" y="523102"/>
                        <a:pt x="988540" y="444843"/>
                      </a:cubicBezTo>
                      <a:cubicBezTo>
                        <a:pt x="869091" y="366584"/>
                        <a:pt x="877330" y="115330"/>
                        <a:pt x="766119" y="49427"/>
                      </a:cubicBezTo>
                      <a:cubicBezTo>
                        <a:pt x="654908" y="-16476"/>
                        <a:pt x="448961" y="57665"/>
                        <a:pt x="321275" y="49427"/>
                      </a:cubicBezTo>
                      <a:cubicBezTo>
                        <a:pt x="193589" y="41189"/>
                        <a:pt x="96794" y="20594"/>
                        <a:pt x="0" y="0"/>
                      </a:cubicBezTo>
                    </a:path>
                  </a:pathLst>
                </a:custGeom>
                <a:noFill/>
                <a:ln w="38100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smtClean="0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10" name="Group 9"/>
                <p:cNvGrpSpPr/>
                <p:nvPr/>
              </p:nvGrpSpPr>
              <p:grpSpPr>
                <a:xfrm>
                  <a:off x="5939133" y="2150019"/>
                  <a:ext cx="2061867" cy="1255206"/>
                  <a:chOff x="5688830" y="2739888"/>
                  <a:chExt cx="2061867" cy="1255206"/>
                </a:xfrm>
              </p:grpSpPr>
              <p:sp>
                <p:nvSpPr>
                  <p:cNvPr id="9" name="Arc 8"/>
                  <p:cNvSpPr/>
                  <p:nvPr/>
                </p:nvSpPr>
                <p:spPr bwMode="auto">
                  <a:xfrm rot="20610657">
                    <a:off x="6422398" y="3233094"/>
                    <a:ext cx="1328299" cy="762000"/>
                  </a:xfrm>
                  <a:prstGeom prst="arc">
                    <a:avLst>
                      <a:gd name="adj1" fmla="val 13857866"/>
                      <a:gd name="adj2" fmla="val 0"/>
                    </a:avLst>
                  </a:prstGeom>
                  <a:noFill/>
                  <a:ln w="69850" cap="flat" cmpd="dbl" algn="ctr">
                    <a:solidFill>
                      <a:schemeClr val="tx2">
                        <a:lumMod val="2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4" name="Arc 13"/>
                  <p:cNvSpPr/>
                  <p:nvPr/>
                </p:nvSpPr>
                <p:spPr bwMode="auto">
                  <a:xfrm rot="9652599">
                    <a:off x="5688830" y="2739888"/>
                    <a:ext cx="1328299" cy="762000"/>
                  </a:xfrm>
                  <a:prstGeom prst="arc">
                    <a:avLst>
                      <a:gd name="adj1" fmla="val 13857866"/>
                      <a:gd name="adj2" fmla="val 0"/>
                    </a:avLst>
                  </a:prstGeom>
                  <a:noFill/>
                  <a:ln w="69850" cap="flat" cmpd="dbl" algn="ctr">
                    <a:solidFill>
                      <a:schemeClr val="tx2">
                        <a:lumMod val="2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smtClean="0">
                      <a:solidFill>
                        <a:srgbClr val="FFFFFF"/>
                      </a:solidFill>
                    </a:endParaRPr>
                  </a:p>
                </p:txBody>
              </p:sp>
            </p:grpSp>
            <p:cxnSp>
              <p:nvCxnSpPr>
                <p:cNvPr id="15" name="Straight Connector 14"/>
                <p:cNvCxnSpPr/>
                <p:nvPr/>
              </p:nvCxnSpPr>
              <p:spPr bwMode="auto">
                <a:xfrm>
                  <a:off x="6963410" y="2590608"/>
                  <a:ext cx="309559" cy="597674"/>
                </a:xfrm>
                <a:prstGeom prst="line">
                  <a:avLst/>
                </a:prstGeom>
                <a:solidFill>
                  <a:schemeClr val="accent1"/>
                </a:solidFill>
                <a:ln w="635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9" name="Straight Connector 18"/>
                <p:cNvCxnSpPr/>
                <p:nvPr/>
              </p:nvCxnSpPr>
              <p:spPr bwMode="auto">
                <a:xfrm>
                  <a:off x="6400800" y="2573012"/>
                  <a:ext cx="584355" cy="33337"/>
                </a:xfrm>
                <a:prstGeom prst="line">
                  <a:avLst/>
                </a:prstGeom>
                <a:solidFill>
                  <a:schemeClr val="accent1"/>
                </a:solidFill>
                <a:ln w="635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1" name="Straight Connector 20"/>
                <p:cNvCxnSpPr/>
                <p:nvPr/>
              </p:nvCxnSpPr>
              <p:spPr bwMode="auto">
                <a:xfrm>
                  <a:off x="6035032" y="3171613"/>
                  <a:ext cx="1584968" cy="0"/>
                </a:xfrm>
                <a:prstGeom prst="line">
                  <a:avLst/>
                </a:prstGeom>
                <a:solidFill>
                  <a:schemeClr val="accent1"/>
                </a:solidFill>
                <a:ln w="635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grpSp>
              <p:nvGrpSpPr>
                <p:cNvPr id="5145" name="Group 5144"/>
                <p:cNvGrpSpPr/>
                <p:nvPr/>
              </p:nvGrpSpPr>
              <p:grpSpPr>
                <a:xfrm>
                  <a:off x="6012432" y="1295400"/>
                  <a:ext cx="203017" cy="533400"/>
                  <a:chOff x="6142017" y="2224618"/>
                  <a:chExt cx="203017" cy="533400"/>
                </a:xfrm>
              </p:grpSpPr>
              <p:cxnSp>
                <p:nvCxnSpPr>
                  <p:cNvPr id="5126" name="Straight Connector 5125"/>
                  <p:cNvCxnSpPr/>
                  <p:nvPr/>
                </p:nvCxnSpPr>
                <p:spPr bwMode="auto">
                  <a:xfrm flipH="1">
                    <a:off x="6142017" y="2224618"/>
                    <a:ext cx="109151" cy="5334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5400" cap="flat" cmpd="sng" algn="ctr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39" name="Straight Connector 38"/>
                  <p:cNvCxnSpPr/>
                  <p:nvPr/>
                </p:nvCxnSpPr>
                <p:spPr bwMode="auto">
                  <a:xfrm>
                    <a:off x="6251168" y="2224618"/>
                    <a:ext cx="73432" cy="5334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5400" cap="flat" cmpd="sng" algn="ctr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43" name="Straight Connector 42"/>
                  <p:cNvCxnSpPr/>
                  <p:nvPr/>
                </p:nvCxnSpPr>
                <p:spPr bwMode="auto">
                  <a:xfrm>
                    <a:off x="6147333" y="2286000"/>
                    <a:ext cx="197701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5400" cap="flat" cmpd="sng" algn="ctr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47" name="Straight Connector 46"/>
                  <p:cNvCxnSpPr/>
                  <p:nvPr/>
                </p:nvCxnSpPr>
                <p:spPr bwMode="auto">
                  <a:xfrm>
                    <a:off x="6147333" y="2362200"/>
                    <a:ext cx="197701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5400" cap="flat" cmpd="sng" algn="ctr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48" name="Straight Connector 47"/>
                  <p:cNvCxnSpPr/>
                  <p:nvPr/>
                </p:nvCxnSpPr>
                <p:spPr bwMode="auto">
                  <a:xfrm>
                    <a:off x="6196592" y="2438400"/>
                    <a:ext cx="91292" cy="762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 cmpd="sng" algn="ctr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50" name="Straight Connector 49"/>
                  <p:cNvCxnSpPr/>
                  <p:nvPr/>
                </p:nvCxnSpPr>
                <p:spPr bwMode="auto">
                  <a:xfrm flipV="1">
                    <a:off x="6206520" y="2453219"/>
                    <a:ext cx="78444" cy="453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 cmpd="sng" algn="ctr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53" name="Straight Connector 52"/>
                  <p:cNvCxnSpPr/>
                  <p:nvPr/>
                </p:nvCxnSpPr>
                <p:spPr bwMode="auto">
                  <a:xfrm>
                    <a:off x="6185426" y="2545537"/>
                    <a:ext cx="120318" cy="7731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 cmpd="sng" algn="ctr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54" name="Straight Connector 53"/>
                  <p:cNvCxnSpPr/>
                  <p:nvPr/>
                </p:nvCxnSpPr>
                <p:spPr bwMode="auto">
                  <a:xfrm flipV="1">
                    <a:off x="6176131" y="2545537"/>
                    <a:ext cx="119685" cy="6064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 cmpd="sng" algn="ctr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66" name="Group 65"/>
                <p:cNvGrpSpPr/>
                <p:nvPr/>
              </p:nvGrpSpPr>
              <p:grpSpPr>
                <a:xfrm>
                  <a:off x="7023147" y="1692819"/>
                  <a:ext cx="203017" cy="533400"/>
                  <a:chOff x="6142017" y="2224618"/>
                  <a:chExt cx="203017" cy="533400"/>
                </a:xfrm>
              </p:grpSpPr>
              <p:cxnSp>
                <p:nvCxnSpPr>
                  <p:cNvPr id="67" name="Straight Connector 66"/>
                  <p:cNvCxnSpPr/>
                  <p:nvPr/>
                </p:nvCxnSpPr>
                <p:spPr bwMode="auto">
                  <a:xfrm flipH="1">
                    <a:off x="6142017" y="2224618"/>
                    <a:ext cx="109151" cy="5334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5400" cap="flat" cmpd="sng" algn="ctr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8" name="Straight Connector 67"/>
                  <p:cNvCxnSpPr/>
                  <p:nvPr/>
                </p:nvCxnSpPr>
                <p:spPr bwMode="auto">
                  <a:xfrm>
                    <a:off x="6251168" y="2224618"/>
                    <a:ext cx="73432" cy="5334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5400" cap="flat" cmpd="sng" algn="ctr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9" name="Straight Connector 68"/>
                  <p:cNvCxnSpPr/>
                  <p:nvPr/>
                </p:nvCxnSpPr>
                <p:spPr bwMode="auto">
                  <a:xfrm>
                    <a:off x="6147333" y="2286000"/>
                    <a:ext cx="197701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5400" cap="flat" cmpd="sng" algn="ctr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0" name="Straight Connector 69"/>
                  <p:cNvCxnSpPr/>
                  <p:nvPr/>
                </p:nvCxnSpPr>
                <p:spPr bwMode="auto">
                  <a:xfrm>
                    <a:off x="6147333" y="2362200"/>
                    <a:ext cx="197701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5400" cap="flat" cmpd="sng" algn="ctr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1" name="Straight Connector 70"/>
                  <p:cNvCxnSpPr/>
                  <p:nvPr/>
                </p:nvCxnSpPr>
                <p:spPr bwMode="auto">
                  <a:xfrm>
                    <a:off x="6196592" y="2438400"/>
                    <a:ext cx="91292" cy="762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 cmpd="sng" algn="ctr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2" name="Straight Connector 71"/>
                  <p:cNvCxnSpPr/>
                  <p:nvPr/>
                </p:nvCxnSpPr>
                <p:spPr bwMode="auto">
                  <a:xfrm flipV="1">
                    <a:off x="6206520" y="2453219"/>
                    <a:ext cx="78444" cy="453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 cmpd="sng" algn="ctr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3" name="Straight Connector 72"/>
                  <p:cNvCxnSpPr/>
                  <p:nvPr/>
                </p:nvCxnSpPr>
                <p:spPr bwMode="auto">
                  <a:xfrm>
                    <a:off x="6185426" y="2545537"/>
                    <a:ext cx="120318" cy="7731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 cmpd="sng" algn="ctr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4" name="Straight Connector 73"/>
                  <p:cNvCxnSpPr/>
                  <p:nvPr/>
                </p:nvCxnSpPr>
                <p:spPr bwMode="auto">
                  <a:xfrm flipV="1">
                    <a:off x="6176131" y="2545537"/>
                    <a:ext cx="119685" cy="6064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 cmpd="sng" algn="ctr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75" name="Group 74"/>
                <p:cNvGrpSpPr/>
                <p:nvPr/>
              </p:nvGrpSpPr>
              <p:grpSpPr>
                <a:xfrm>
                  <a:off x="7676730" y="1378203"/>
                  <a:ext cx="203017" cy="533400"/>
                  <a:chOff x="6142017" y="2224618"/>
                  <a:chExt cx="203017" cy="533400"/>
                </a:xfrm>
              </p:grpSpPr>
              <p:cxnSp>
                <p:nvCxnSpPr>
                  <p:cNvPr id="76" name="Straight Connector 75"/>
                  <p:cNvCxnSpPr/>
                  <p:nvPr/>
                </p:nvCxnSpPr>
                <p:spPr bwMode="auto">
                  <a:xfrm flipH="1">
                    <a:off x="6142017" y="2224618"/>
                    <a:ext cx="109151" cy="5334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5400" cap="flat" cmpd="sng" algn="ctr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7" name="Straight Connector 76"/>
                  <p:cNvCxnSpPr/>
                  <p:nvPr/>
                </p:nvCxnSpPr>
                <p:spPr bwMode="auto">
                  <a:xfrm>
                    <a:off x="6251168" y="2224618"/>
                    <a:ext cx="73432" cy="5334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5400" cap="flat" cmpd="sng" algn="ctr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8" name="Straight Connector 77"/>
                  <p:cNvCxnSpPr/>
                  <p:nvPr/>
                </p:nvCxnSpPr>
                <p:spPr bwMode="auto">
                  <a:xfrm>
                    <a:off x="6147333" y="2286000"/>
                    <a:ext cx="197701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5400" cap="flat" cmpd="sng" algn="ctr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9" name="Straight Connector 78"/>
                  <p:cNvCxnSpPr/>
                  <p:nvPr/>
                </p:nvCxnSpPr>
                <p:spPr bwMode="auto">
                  <a:xfrm>
                    <a:off x="6147333" y="2362200"/>
                    <a:ext cx="197701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5400" cap="flat" cmpd="sng" algn="ctr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80" name="Straight Connector 79"/>
                  <p:cNvCxnSpPr/>
                  <p:nvPr/>
                </p:nvCxnSpPr>
                <p:spPr bwMode="auto">
                  <a:xfrm>
                    <a:off x="6196592" y="2438400"/>
                    <a:ext cx="91292" cy="762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 cmpd="sng" algn="ctr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81" name="Straight Connector 80"/>
                  <p:cNvCxnSpPr/>
                  <p:nvPr/>
                </p:nvCxnSpPr>
                <p:spPr bwMode="auto">
                  <a:xfrm flipV="1">
                    <a:off x="6206520" y="2453219"/>
                    <a:ext cx="78444" cy="453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 cmpd="sng" algn="ctr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82" name="Straight Connector 81"/>
                  <p:cNvCxnSpPr/>
                  <p:nvPr/>
                </p:nvCxnSpPr>
                <p:spPr bwMode="auto">
                  <a:xfrm>
                    <a:off x="6185426" y="2545537"/>
                    <a:ext cx="120318" cy="7731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 cmpd="sng" algn="ctr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83" name="Straight Connector 82"/>
                  <p:cNvCxnSpPr/>
                  <p:nvPr/>
                </p:nvCxnSpPr>
                <p:spPr bwMode="auto">
                  <a:xfrm flipV="1">
                    <a:off x="6176131" y="2545537"/>
                    <a:ext cx="119685" cy="6064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 cmpd="sng" algn="ctr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sp>
              <p:nvSpPr>
                <p:cNvPr id="5146" name="Freeform 5145"/>
                <p:cNvSpPr/>
                <p:nvPr/>
              </p:nvSpPr>
              <p:spPr bwMode="auto">
                <a:xfrm>
                  <a:off x="6106322" y="1343685"/>
                  <a:ext cx="1014930" cy="485115"/>
                </a:xfrm>
                <a:custGeom>
                  <a:avLst/>
                  <a:gdLst>
                    <a:gd name="connsiteX0" fmla="*/ 0 w 1014099"/>
                    <a:gd name="connsiteY0" fmla="*/ 0 h 559782"/>
                    <a:gd name="connsiteX1" fmla="*/ 381000 w 1014099"/>
                    <a:gd name="connsiteY1" fmla="*/ 476250 h 559782"/>
                    <a:gd name="connsiteX2" fmla="*/ 952500 w 1014099"/>
                    <a:gd name="connsiteY2" fmla="*/ 552450 h 559782"/>
                    <a:gd name="connsiteX3" fmla="*/ 971550 w 1014099"/>
                    <a:gd name="connsiteY3" fmla="*/ 552450 h 5597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14099" h="559782">
                      <a:moveTo>
                        <a:pt x="0" y="0"/>
                      </a:moveTo>
                      <a:cubicBezTo>
                        <a:pt x="111125" y="192087"/>
                        <a:pt x="222250" y="384175"/>
                        <a:pt x="381000" y="476250"/>
                      </a:cubicBezTo>
                      <a:cubicBezTo>
                        <a:pt x="539750" y="568325"/>
                        <a:pt x="854075" y="539750"/>
                        <a:pt x="952500" y="552450"/>
                      </a:cubicBezTo>
                      <a:cubicBezTo>
                        <a:pt x="1050925" y="565150"/>
                        <a:pt x="1011237" y="558800"/>
                        <a:pt x="971550" y="552450"/>
                      </a:cubicBezTo>
                    </a:path>
                  </a:pathLst>
                </a:custGeom>
                <a:noFill/>
                <a:ln w="1905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85" name="Freeform 84"/>
                <p:cNvSpPr/>
                <p:nvPr/>
              </p:nvSpPr>
              <p:spPr bwMode="auto">
                <a:xfrm flipH="1">
                  <a:off x="7121252" y="1491889"/>
                  <a:ext cx="639956" cy="336911"/>
                </a:xfrm>
                <a:custGeom>
                  <a:avLst/>
                  <a:gdLst>
                    <a:gd name="connsiteX0" fmla="*/ 0 w 1014099"/>
                    <a:gd name="connsiteY0" fmla="*/ 0 h 559782"/>
                    <a:gd name="connsiteX1" fmla="*/ 381000 w 1014099"/>
                    <a:gd name="connsiteY1" fmla="*/ 476250 h 559782"/>
                    <a:gd name="connsiteX2" fmla="*/ 952500 w 1014099"/>
                    <a:gd name="connsiteY2" fmla="*/ 552450 h 559782"/>
                    <a:gd name="connsiteX3" fmla="*/ 971550 w 1014099"/>
                    <a:gd name="connsiteY3" fmla="*/ 552450 h 5597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14099" h="559782">
                      <a:moveTo>
                        <a:pt x="0" y="0"/>
                      </a:moveTo>
                      <a:cubicBezTo>
                        <a:pt x="111125" y="192087"/>
                        <a:pt x="222250" y="384175"/>
                        <a:pt x="381000" y="476250"/>
                      </a:cubicBezTo>
                      <a:cubicBezTo>
                        <a:pt x="539750" y="568325"/>
                        <a:pt x="854075" y="539750"/>
                        <a:pt x="952500" y="552450"/>
                      </a:cubicBezTo>
                      <a:cubicBezTo>
                        <a:pt x="1050925" y="565150"/>
                        <a:pt x="1011237" y="558800"/>
                        <a:pt x="971550" y="552450"/>
                      </a:cubicBezTo>
                    </a:path>
                  </a:pathLst>
                </a:custGeom>
                <a:noFill/>
                <a:ln w="1905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47" name="Freeform 5146"/>
                <p:cNvSpPr/>
                <p:nvPr/>
              </p:nvSpPr>
              <p:spPr bwMode="auto">
                <a:xfrm>
                  <a:off x="6153150" y="1397472"/>
                  <a:ext cx="1600200" cy="186699"/>
                </a:xfrm>
                <a:custGeom>
                  <a:avLst/>
                  <a:gdLst>
                    <a:gd name="connsiteX0" fmla="*/ 0 w 1600200"/>
                    <a:gd name="connsiteY0" fmla="*/ 0 h 186699"/>
                    <a:gd name="connsiteX1" fmla="*/ 962025 w 1600200"/>
                    <a:gd name="connsiteY1" fmla="*/ 180975 h 186699"/>
                    <a:gd name="connsiteX2" fmla="*/ 1600200 w 1600200"/>
                    <a:gd name="connsiteY2" fmla="*/ 123825 h 186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00200" h="186699">
                      <a:moveTo>
                        <a:pt x="0" y="0"/>
                      </a:moveTo>
                      <a:cubicBezTo>
                        <a:pt x="347662" y="80169"/>
                        <a:pt x="695325" y="160338"/>
                        <a:pt x="962025" y="180975"/>
                      </a:cubicBezTo>
                      <a:cubicBezTo>
                        <a:pt x="1228725" y="201612"/>
                        <a:pt x="1414462" y="162718"/>
                        <a:pt x="1600200" y="123825"/>
                      </a:cubicBezTo>
                    </a:path>
                  </a:pathLst>
                </a:custGeom>
                <a:noFill/>
                <a:ln w="1905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48" name="Oval 5147"/>
                <p:cNvSpPr/>
                <p:nvPr/>
              </p:nvSpPr>
              <p:spPr bwMode="auto">
                <a:xfrm rot="3915621">
                  <a:off x="6984437" y="3923622"/>
                  <a:ext cx="243244" cy="152400"/>
                </a:xfrm>
                <a:prstGeom prst="ellipse">
                  <a:avLst/>
                </a:prstGeom>
                <a:solidFill>
                  <a:srgbClr val="0070C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smtClean="0">
                    <a:solidFill>
                      <a:srgbClr val="FFFFFF"/>
                    </a:solidFill>
                  </a:endParaRPr>
                </a:p>
              </p:txBody>
            </p:sp>
            <p:pic>
              <p:nvPicPr>
                <p:cNvPr id="5150" name="Picture 5149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69864" y="2421475"/>
                  <a:ext cx="258630" cy="175234"/>
                </a:xfrm>
                <a:prstGeom prst="rect">
                  <a:avLst/>
                </a:prstGeom>
              </p:spPr>
            </p:pic>
            <p:sp>
              <p:nvSpPr>
                <p:cNvPr id="5151" name="TextBox 5150"/>
                <p:cNvSpPr txBox="1"/>
                <p:nvPr/>
              </p:nvSpPr>
              <p:spPr>
                <a:xfrm>
                  <a:off x="7969961" y="1855399"/>
                  <a:ext cx="72648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400" dirty="0" smtClean="0">
                      <a:solidFill>
                        <a:srgbClr val="686B5D">
                          <a:lumMod val="50000"/>
                        </a:srgbClr>
                      </a:solidFill>
                      <a:latin typeface="Georgia" panose="02040502050405020303" pitchFamily="18" charset="0"/>
                    </a:rPr>
                    <a:t>Power </a:t>
                  </a:r>
                </a:p>
              </p:txBody>
            </p:sp>
            <p:sp>
              <p:nvSpPr>
                <p:cNvPr id="92" name="TextBox 91"/>
                <p:cNvSpPr txBox="1"/>
                <p:nvPr/>
              </p:nvSpPr>
              <p:spPr>
                <a:xfrm>
                  <a:off x="8036240" y="3975657"/>
                  <a:ext cx="671979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400" dirty="0" smtClean="0">
                      <a:solidFill>
                        <a:srgbClr val="686B5D">
                          <a:lumMod val="50000"/>
                        </a:srgbClr>
                      </a:solidFill>
                      <a:latin typeface="Georgia" panose="02040502050405020303" pitchFamily="18" charset="0"/>
                    </a:rPr>
                    <a:t>Water</a:t>
                  </a:r>
                </a:p>
              </p:txBody>
            </p:sp>
            <p:grpSp>
              <p:nvGrpSpPr>
                <p:cNvPr id="3" name="Group 2"/>
                <p:cNvGrpSpPr/>
                <p:nvPr/>
              </p:nvGrpSpPr>
              <p:grpSpPr>
                <a:xfrm>
                  <a:off x="6028048" y="1830401"/>
                  <a:ext cx="1902278" cy="2367950"/>
                  <a:chOff x="6028048" y="1830401"/>
                  <a:chExt cx="1902278" cy="2367950"/>
                </a:xfrm>
              </p:grpSpPr>
              <p:cxnSp>
                <p:nvCxnSpPr>
                  <p:cNvPr id="104" name="Curved Connector 103"/>
                  <p:cNvCxnSpPr/>
                  <p:nvPr/>
                </p:nvCxnSpPr>
                <p:spPr bwMode="auto">
                  <a:xfrm rot="16200000" flipV="1">
                    <a:off x="7387373" y="2184262"/>
                    <a:ext cx="896813" cy="189092"/>
                  </a:xfrm>
                  <a:prstGeom prst="curvedConnector3">
                    <a:avLst>
                      <a:gd name="adj1" fmla="val 50000"/>
                    </a:avLst>
                  </a:prstGeom>
                  <a:solidFill>
                    <a:schemeClr val="accent1"/>
                  </a:solidFill>
                  <a:ln w="15875" cap="flat" cmpd="sng" algn="ctr">
                    <a:solidFill>
                      <a:srgbClr val="0070C0"/>
                    </a:solidFill>
                    <a:prstDash val="lgDash"/>
                    <a:round/>
                    <a:headEnd type="none" w="med" len="med"/>
                    <a:tailEnd type="triangle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09" name="Curved Connector 108"/>
                  <p:cNvCxnSpPr/>
                  <p:nvPr/>
                </p:nvCxnSpPr>
                <p:spPr bwMode="auto">
                  <a:xfrm rot="16200000" flipH="1">
                    <a:off x="5013324" y="2921326"/>
                    <a:ext cx="2093221" cy="63773"/>
                  </a:xfrm>
                  <a:prstGeom prst="curvedConnector3">
                    <a:avLst>
                      <a:gd name="adj1" fmla="val 50000"/>
                    </a:avLst>
                  </a:prstGeom>
                  <a:solidFill>
                    <a:schemeClr val="accent1"/>
                  </a:solidFill>
                  <a:ln w="15875" cap="flat" cmpd="sng" algn="ctr">
                    <a:solidFill>
                      <a:srgbClr val="0070C0"/>
                    </a:solidFill>
                    <a:prstDash val="lgDash"/>
                    <a:round/>
                    <a:headEnd type="none" w="med" len="med"/>
                    <a:tailEnd type="triangle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13" name="Curved Connector 112"/>
                  <p:cNvCxnSpPr/>
                  <p:nvPr/>
                </p:nvCxnSpPr>
                <p:spPr bwMode="auto">
                  <a:xfrm rot="16200000" flipV="1">
                    <a:off x="6893833" y="3557067"/>
                    <a:ext cx="981532" cy="301036"/>
                  </a:xfrm>
                  <a:prstGeom prst="curvedConnector3">
                    <a:avLst>
                      <a:gd name="adj1" fmla="val 50000"/>
                    </a:avLst>
                  </a:prstGeom>
                  <a:solidFill>
                    <a:schemeClr val="accent1"/>
                  </a:solidFill>
                  <a:ln w="15875" cap="flat" cmpd="sng" algn="ctr">
                    <a:solidFill>
                      <a:srgbClr val="0070C0"/>
                    </a:solidFill>
                    <a:prstDash val="lgDash"/>
                    <a:round/>
                    <a:headEnd type="none" w="med" len="med"/>
                    <a:tailEnd type="triangle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</p:grpSp>
      </p:grpSp>
      <p:grpSp>
        <p:nvGrpSpPr>
          <p:cNvPr id="18" name="Group 17"/>
          <p:cNvGrpSpPr/>
          <p:nvPr/>
        </p:nvGrpSpPr>
        <p:grpSpPr>
          <a:xfrm>
            <a:off x="5410200" y="3763279"/>
            <a:ext cx="3714367" cy="2104121"/>
            <a:chOff x="5410200" y="3763279"/>
            <a:chExt cx="3714367" cy="2104121"/>
          </a:xfrm>
        </p:grpSpPr>
        <p:cxnSp>
          <p:nvCxnSpPr>
            <p:cNvPr id="33" name="Curved Connector 32"/>
            <p:cNvCxnSpPr>
              <a:endCxn id="5" idx="2"/>
            </p:cNvCxnSpPr>
            <p:nvPr/>
          </p:nvCxnSpPr>
          <p:spPr bwMode="auto">
            <a:xfrm rot="5400000">
              <a:off x="5504541" y="4446178"/>
              <a:ext cx="1654542" cy="288743"/>
            </a:xfrm>
            <a:prstGeom prst="curvedConnector4">
              <a:avLst>
                <a:gd name="adj1" fmla="val 37795"/>
                <a:gd name="adj2" fmla="val 136946"/>
              </a:avLst>
            </a:prstGeom>
            <a:solidFill>
              <a:schemeClr val="accent1"/>
            </a:solidFill>
            <a:ln w="15875" cap="flat" cmpd="sng" algn="ctr">
              <a:solidFill>
                <a:srgbClr val="0070C0"/>
              </a:solidFill>
              <a:prstDash val="lgDash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7" name="Parallelogram 56"/>
            <p:cNvSpPr/>
            <p:nvPr/>
          </p:nvSpPr>
          <p:spPr bwMode="auto">
            <a:xfrm>
              <a:off x="5410200" y="4953000"/>
              <a:ext cx="3124200" cy="914400"/>
            </a:xfrm>
            <a:prstGeom prst="parallelogram">
              <a:avLst>
                <a:gd name="adj" fmla="val 75000"/>
              </a:avLst>
            </a:prstGeom>
            <a:noFill/>
            <a:ln w="285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998938" y="5531671"/>
              <a:ext cx="11256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srgbClr val="686B5D">
                      <a:lumMod val="50000"/>
                    </a:srgbClr>
                  </a:solidFill>
                  <a:latin typeface="Georgia" panose="02040502050405020303" pitchFamily="18" charset="0"/>
                </a:rPr>
                <a:t>Community</a:t>
              </a:r>
            </a:p>
          </p:txBody>
        </p:sp>
        <p:sp>
          <p:nvSpPr>
            <p:cNvPr id="5" name="Freeform 4"/>
            <p:cNvSpPr/>
            <p:nvPr/>
          </p:nvSpPr>
          <p:spPr bwMode="auto">
            <a:xfrm>
              <a:off x="6187440" y="5166360"/>
              <a:ext cx="678180" cy="601980"/>
            </a:xfrm>
            <a:custGeom>
              <a:avLst/>
              <a:gdLst>
                <a:gd name="connsiteX0" fmla="*/ 297180 w 678180"/>
                <a:gd name="connsiteY0" fmla="*/ 0 h 601980"/>
                <a:gd name="connsiteX1" fmla="*/ 60960 w 678180"/>
                <a:gd name="connsiteY1" fmla="*/ 76200 h 601980"/>
                <a:gd name="connsiteX2" fmla="*/ 0 w 678180"/>
                <a:gd name="connsiteY2" fmla="*/ 403860 h 601980"/>
                <a:gd name="connsiteX3" fmla="*/ 518160 w 678180"/>
                <a:gd name="connsiteY3" fmla="*/ 601980 h 601980"/>
                <a:gd name="connsiteX4" fmla="*/ 678180 w 678180"/>
                <a:gd name="connsiteY4" fmla="*/ 381000 h 601980"/>
                <a:gd name="connsiteX5" fmla="*/ 541020 w 678180"/>
                <a:gd name="connsiteY5" fmla="*/ 83820 h 601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8180" h="601980">
                  <a:moveTo>
                    <a:pt x="297180" y="0"/>
                  </a:moveTo>
                  <a:lnTo>
                    <a:pt x="60960" y="76200"/>
                  </a:lnTo>
                  <a:lnTo>
                    <a:pt x="0" y="403860"/>
                  </a:lnTo>
                  <a:lnTo>
                    <a:pt x="518160" y="601980"/>
                  </a:lnTo>
                  <a:lnTo>
                    <a:pt x="678180" y="381000"/>
                  </a:lnTo>
                  <a:lnTo>
                    <a:pt x="541020" y="83820"/>
                  </a:lnTo>
                </a:path>
              </a:pathLst>
            </a:custGeom>
            <a:solidFill>
              <a:schemeClr val="accent2"/>
            </a:solidFill>
            <a:ln>
              <a:noFill/>
              <a:headEnd type="none" w="med" len="med"/>
              <a:tailEnd type="none" w="med" len="med"/>
            </a:ln>
            <a:extLst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62" name="Freeform 61"/>
            <p:cNvSpPr/>
            <p:nvPr/>
          </p:nvSpPr>
          <p:spPr bwMode="auto">
            <a:xfrm rot="19530251">
              <a:off x="6738631" y="4989035"/>
              <a:ext cx="678180" cy="601980"/>
            </a:xfrm>
            <a:custGeom>
              <a:avLst/>
              <a:gdLst>
                <a:gd name="connsiteX0" fmla="*/ 297180 w 678180"/>
                <a:gd name="connsiteY0" fmla="*/ 0 h 601980"/>
                <a:gd name="connsiteX1" fmla="*/ 60960 w 678180"/>
                <a:gd name="connsiteY1" fmla="*/ 76200 h 601980"/>
                <a:gd name="connsiteX2" fmla="*/ 0 w 678180"/>
                <a:gd name="connsiteY2" fmla="*/ 403860 h 601980"/>
                <a:gd name="connsiteX3" fmla="*/ 518160 w 678180"/>
                <a:gd name="connsiteY3" fmla="*/ 601980 h 601980"/>
                <a:gd name="connsiteX4" fmla="*/ 678180 w 678180"/>
                <a:gd name="connsiteY4" fmla="*/ 381000 h 601980"/>
                <a:gd name="connsiteX5" fmla="*/ 541020 w 678180"/>
                <a:gd name="connsiteY5" fmla="*/ 83820 h 601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8180" h="601980">
                  <a:moveTo>
                    <a:pt x="297180" y="0"/>
                  </a:moveTo>
                  <a:lnTo>
                    <a:pt x="60960" y="76200"/>
                  </a:lnTo>
                  <a:lnTo>
                    <a:pt x="0" y="403860"/>
                  </a:lnTo>
                  <a:lnTo>
                    <a:pt x="518160" y="601980"/>
                  </a:lnTo>
                  <a:lnTo>
                    <a:pt x="678180" y="381000"/>
                  </a:lnTo>
                  <a:lnTo>
                    <a:pt x="541020" y="83820"/>
                  </a:ln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  <a:headEnd type="none" w="med" len="med"/>
              <a:tailEnd type="none" w="med" len="med"/>
            </a:ln>
            <a:extLst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 bwMode="auto">
            <a:xfrm rot="21152028">
              <a:off x="7354864" y="5048813"/>
              <a:ext cx="649445" cy="533842"/>
            </a:xfrm>
            <a:custGeom>
              <a:avLst/>
              <a:gdLst>
                <a:gd name="connsiteX0" fmla="*/ 297180 w 678180"/>
                <a:gd name="connsiteY0" fmla="*/ 0 h 601980"/>
                <a:gd name="connsiteX1" fmla="*/ 60960 w 678180"/>
                <a:gd name="connsiteY1" fmla="*/ 76200 h 601980"/>
                <a:gd name="connsiteX2" fmla="*/ 0 w 678180"/>
                <a:gd name="connsiteY2" fmla="*/ 403860 h 601980"/>
                <a:gd name="connsiteX3" fmla="*/ 518160 w 678180"/>
                <a:gd name="connsiteY3" fmla="*/ 601980 h 601980"/>
                <a:gd name="connsiteX4" fmla="*/ 678180 w 678180"/>
                <a:gd name="connsiteY4" fmla="*/ 381000 h 601980"/>
                <a:gd name="connsiteX5" fmla="*/ 541020 w 678180"/>
                <a:gd name="connsiteY5" fmla="*/ 83820 h 601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8180" h="601980">
                  <a:moveTo>
                    <a:pt x="297180" y="0"/>
                  </a:moveTo>
                  <a:lnTo>
                    <a:pt x="60960" y="76200"/>
                  </a:lnTo>
                  <a:lnTo>
                    <a:pt x="0" y="403860"/>
                  </a:lnTo>
                  <a:lnTo>
                    <a:pt x="518160" y="601980"/>
                  </a:lnTo>
                  <a:lnTo>
                    <a:pt x="678180" y="381000"/>
                  </a:lnTo>
                  <a:lnTo>
                    <a:pt x="541020" y="8382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  <a:headEnd type="none" w="med" len="med"/>
              <a:tailEnd type="none" w="med" len="med"/>
            </a:ln>
            <a:extLst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6705600" y="5448300"/>
              <a:ext cx="1173480" cy="320040"/>
            </a:xfrm>
            <a:custGeom>
              <a:avLst/>
              <a:gdLst>
                <a:gd name="connsiteX0" fmla="*/ 0 w 1173480"/>
                <a:gd name="connsiteY0" fmla="*/ 320040 h 320040"/>
                <a:gd name="connsiteX1" fmla="*/ 144780 w 1173480"/>
                <a:gd name="connsiteY1" fmla="*/ 114300 h 320040"/>
                <a:gd name="connsiteX2" fmla="*/ 685800 w 1173480"/>
                <a:gd name="connsiteY2" fmla="*/ 0 h 320040"/>
                <a:gd name="connsiteX3" fmla="*/ 1173480 w 1173480"/>
                <a:gd name="connsiteY3" fmla="*/ 106680 h 320040"/>
                <a:gd name="connsiteX4" fmla="*/ 716280 w 1173480"/>
                <a:gd name="connsiteY4" fmla="*/ 281940 h 32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3480" h="320040">
                  <a:moveTo>
                    <a:pt x="0" y="320040"/>
                  </a:moveTo>
                  <a:lnTo>
                    <a:pt x="144780" y="114300"/>
                  </a:lnTo>
                  <a:lnTo>
                    <a:pt x="685800" y="0"/>
                  </a:lnTo>
                  <a:lnTo>
                    <a:pt x="1173480" y="106680"/>
                  </a:lnTo>
                  <a:lnTo>
                    <a:pt x="716280" y="281940"/>
                  </a:lnTo>
                </a:path>
              </a:pathLst>
            </a:custGeom>
            <a:solidFill>
              <a:schemeClr val="accent5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C6A77-D613-4E41-B325-681F07F3C406}" type="slidenum">
              <a:rPr lang="en-US" altLang="en-US" smtClean="0">
                <a:solidFill>
                  <a:schemeClr val="bg1">
                    <a:lumMod val="50000"/>
                  </a:schemeClr>
                </a:solidFill>
              </a:rPr>
              <a:pPr/>
              <a:t>2</a:t>
            </a:fld>
            <a:endParaRPr lang="en-US" altLang="en-US">
              <a:solidFill>
                <a:schemeClr val="bg1">
                  <a:lumMod val="50000"/>
                </a:schemeClr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181382621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90991"/>
    </mc:Choice>
    <mc:Fallback>
      <p:transition spd="slow" advTm="909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-98854" y="5873578"/>
            <a:ext cx="9539416" cy="90616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53" y="762185"/>
            <a:ext cx="7888702" cy="6095815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Cambria" panose="02040503050406030204" pitchFamily="18" charset="0"/>
              </a:rPr>
              <a:t>Numerical Examples</a:t>
            </a:r>
            <a:endParaRPr lang="en-US" altLang="en-US" dirty="0">
              <a:latin typeface="Cambria" panose="020405030504060302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823783" y="18123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C6A77-D613-4E41-B325-681F07F3C406}" type="slidenum">
              <a:rPr lang="en-US" altLang="en-US" smtClean="0">
                <a:solidFill>
                  <a:srgbClr val="FFFFFF"/>
                </a:solidFill>
              </a:rPr>
              <a:pPr/>
              <a:t>20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00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19"/>
    </mc:Choice>
    <mc:Fallback xmlns="">
      <p:transition spd="slow" advTm="12319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-98854" y="5873578"/>
            <a:ext cx="9539416" cy="90616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29" y="1226502"/>
            <a:ext cx="7287821" cy="5631498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Cambria" panose="02040503050406030204" pitchFamily="18" charset="0"/>
              </a:rPr>
              <a:t>Numerical Examples</a:t>
            </a:r>
            <a:endParaRPr lang="en-US" altLang="en-US" dirty="0">
              <a:latin typeface="Cambria" panose="020405030504060302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823783" y="18123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325391" y="961763"/>
            <a:ext cx="8546759" cy="4985951"/>
          </a:xfrm>
        </p:spPr>
        <p:txBody>
          <a:bodyPr/>
          <a:lstStyle/>
          <a:p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Initial disruption: power substation</a:t>
            </a: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967550" y="2937321"/>
            <a:ext cx="2176450" cy="2013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Facility failures:</a:t>
            </a:r>
          </a:p>
          <a:p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Water: 18/28</a:t>
            </a:r>
          </a:p>
          <a:p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Power: 213/408</a:t>
            </a:r>
          </a:p>
          <a:p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Food: 0/11</a:t>
            </a:r>
          </a:p>
          <a:p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Fuel: 1/9</a:t>
            </a:r>
          </a:p>
          <a:p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School: 84/84</a:t>
            </a:r>
          </a:p>
          <a:p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Hospital: 4/4</a:t>
            </a:r>
            <a:endParaRPr lang="en-US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C6A77-D613-4E41-B325-681F07F3C406}" type="slidenum">
              <a:rPr lang="en-US" altLang="en-US" smtClean="0">
                <a:solidFill>
                  <a:schemeClr val="bg1">
                    <a:lumMod val="50000"/>
                  </a:schemeClr>
                </a:solidFill>
              </a:rPr>
              <a:pPr/>
              <a:t>21</a:t>
            </a:fld>
            <a:endParaRPr lang="en-US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15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90"/>
    </mc:Choice>
    <mc:Fallback xmlns="">
      <p:transition spd="slow" advTm="6649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-98854" y="5873578"/>
            <a:ext cx="9539416" cy="90616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Cambria" panose="02040503050406030204" pitchFamily="18" charset="0"/>
              </a:rPr>
              <a:t>Numerical Examples</a:t>
            </a:r>
            <a:endParaRPr lang="en-US" altLang="en-US" dirty="0">
              <a:latin typeface="Cambria" panose="020405030504060302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823783" y="18123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325391" y="1149178"/>
            <a:ext cx="8546759" cy="1173892"/>
          </a:xfrm>
        </p:spPr>
        <p:txBody>
          <a:bodyPr/>
          <a:lstStyle/>
          <a:p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 access cost is reduced by 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14.7% after system failure, although 18 water nodes are lost</a:t>
            </a:r>
          </a:p>
          <a:p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induced by the 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reduced traffic congestion as trip demand to schools and hospitals are gone</a:t>
            </a: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09" y="2391032"/>
            <a:ext cx="4876664" cy="37683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22"/>
          <a:stretch/>
        </p:blipFill>
        <p:spPr>
          <a:xfrm>
            <a:off x="5263144" y="2391032"/>
            <a:ext cx="3464521" cy="36633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8641492" y="2858530"/>
            <a:ext cx="354227" cy="283381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502508" y="2504302"/>
            <a:ext cx="3393989" cy="354227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Water access cost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– pre-cascading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370936" y="2504302"/>
            <a:ext cx="3393989" cy="354227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Water access cost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– post-cascading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C6A77-D613-4E41-B325-681F07F3C406}" type="slidenum">
              <a:rPr lang="en-US" altLang="en-US" smtClean="0">
                <a:solidFill>
                  <a:schemeClr val="bg1">
                    <a:lumMod val="50000"/>
                  </a:schemeClr>
                </a:solidFill>
              </a:rPr>
              <a:pPr/>
              <a:t>22</a:t>
            </a:fld>
            <a:endParaRPr lang="en-US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7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444"/>
    </mc:Choice>
    <mc:Fallback xmlns="">
      <p:transition spd="slow" advTm="44444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Cambria" panose="02040503050406030204" pitchFamily="18" charset="0"/>
              </a:rPr>
              <a:t>Numerical Examples</a:t>
            </a:r>
            <a:endParaRPr lang="en-US" altLang="en-US" dirty="0">
              <a:latin typeface="Cambria" panose="020405030504060302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823783" y="18123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325391" y="961763"/>
            <a:ext cx="8546759" cy="1040032"/>
          </a:xfrm>
        </p:spPr>
        <p:txBody>
          <a:bodyPr/>
          <a:lstStyle/>
          <a:p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Tests are performed to check the sensitivity of the model to parameters</a:t>
            </a:r>
          </a:p>
          <a:p>
            <a:pPr lvl="1"/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Road capacity 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 when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failure 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happens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983377"/>
              </p:ext>
            </p:extLst>
          </p:nvPr>
        </p:nvGraphicFramePr>
        <p:xfrm>
          <a:off x="455137" y="2104763"/>
          <a:ext cx="8287266" cy="2994101"/>
        </p:xfrm>
        <a:graphic>
          <a:graphicData uri="http://schemas.openxmlformats.org/drawingml/2006/table">
            <a:tbl>
              <a:tblPr/>
              <a:tblGrid>
                <a:gridCol w="2383164"/>
                <a:gridCol w="984017"/>
                <a:gridCol w="984017"/>
                <a:gridCol w="984017"/>
                <a:gridCol w="984017"/>
                <a:gridCol w="984017"/>
                <a:gridCol w="984017"/>
              </a:tblGrid>
              <a:tr h="283264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b"/>
                      <a:r>
                        <a:rPr lang="en-US" sz="1400" b="1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Road capacity</a:t>
                      </a:r>
                      <a:endParaRPr lang="en-US" sz="14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Food</a:t>
                      </a:r>
                      <a:endParaRPr lang="en-US" sz="1400" b="1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Water</a:t>
                      </a:r>
                      <a:endParaRPr lang="en-US" sz="1400" b="1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11253">
                <a:tc v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Access cost increment</a:t>
                      </a:r>
                      <a:endParaRPr lang="en-US" sz="14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Population lost resource</a:t>
                      </a:r>
                      <a:endParaRPr lang="en-US" sz="14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Failed </a:t>
                      </a:r>
                      <a:r>
                        <a:rPr lang="en-US" sz="1400" b="1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facilities</a:t>
                      </a:r>
                    </a:p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(total 11)</a:t>
                      </a:r>
                      <a:endParaRPr lang="en-US" sz="14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Access cost increment</a:t>
                      </a:r>
                      <a:endParaRPr lang="en-US" sz="14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Population lost resource</a:t>
                      </a:r>
                      <a:endParaRPr lang="en-US" sz="14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Failed </a:t>
                      </a:r>
                      <a:r>
                        <a:rPr lang="en-US" sz="1400" b="1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facilities</a:t>
                      </a:r>
                    </a:p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(total 28)</a:t>
                      </a:r>
                      <a:endParaRPr lang="en-US" sz="14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2832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75%</a:t>
                      </a:r>
                      <a:endParaRPr 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601.3%</a:t>
                      </a:r>
                      <a:endParaRPr 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80.0%</a:t>
                      </a:r>
                      <a:endParaRPr 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531.0%</a:t>
                      </a:r>
                      <a:endParaRPr lang="en-US" sz="14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58.3%</a:t>
                      </a:r>
                      <a:endParaRPr lang="en-US" sz="14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23</a:t>
                      </a:r>
                      <a:endParaRPr 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2832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80%</a:t>
                      </a:r>
                      <a:endParaRPr 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569.6%</a:t>
                      </a:r>
                      <a:endParaRPr lang="en-US" sz="14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79.3%</a:t>
                      </a:r>
                      <a:endParaRPr 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7</a:t>
                      </a:r>
                      <a:endParaRPr lang="en-US" sz="14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509.9%</a:t>
                      </a:r>
                      <a:endParaRPr lang="en-US" sz="14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58.7%</a:t>
                      </a:r>
                      <a:endParaRPr lang="en-US" sz="14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23</a:t>
                      </a:r>
                      <a:endParaRPr lang="en-US" sz="14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2832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85%</a:t>
                      </a:r>
                      <a:endParaRPr 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553.8%</a:t>
                      </a:r>
                      <a:endParaRPr lang="en-US" sz="14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78.8%</a:t>
                      </a:r>
                      <a:endParaRPr lang="en-US" sz="14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487.8%</a:t>
                      </a:r>
                      <a:endParaRPr lang="en-US" sz="14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56.5%</a:t>
                      </a:r>
                      <a:endParaRPr lang="en-US" sz="14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23</a:t>
                      </a:r>
                      <a:endParaRPr lang="en-US" sz="14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2832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90%</a:t>
                      </a:r>
                      <a:endParaRPr 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535.7%</a:t>
                      </a:r>
                      <a:endParaRPr lang="en-US" sz="14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78.1%</a:t>
                      </a:r>
                      <a:endParaRPr lang="en-US" sz="14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465.0%</a:t>
                      </a:r>
                      <a:endParaRPr 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56.2%</a:t>
                      </a:r>
                      <a:endParaRPr lang="en-US" sz="14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23</a:t>
                      </a:r>
                      <a:endParaRPr lang="en-US" sz="14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2832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95%</a:t>
                      </a:r>
                      <a:endParaRPr 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-27.9%</a:t>
                      </a:r>
                      <a:endParaRPr lang="en-US" sz="14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0.0%</a:t>
                      </a:r>
                      <a:endParaRPr lang="en-US" sz="14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en-US" sz="14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442.5%</a:t>
                      </a:r>
                      <a:endParaRPr 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54.7%</a:t>
                      </a:r>
                      <a:endParaRPr lang="en-US" sz="14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23</a:t>
                      </a:r>
                      <a:endParaRPr 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2832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Case </a:t>
                      </a:r>
                      <a:r>
                        <a:rPr lang="en-US" sz="14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study (100%)</a:t>
                      </a:r>
                      <a:endParaRPr 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-35.7%</a:t>
                      </a:r>
                      <a:endParaRPr 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0.0%</a:t>
                      </a:r>
                      <a:endParaRPr 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-14.7%</a:t>
                      </a:r>
                      <a:endParaRPr 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0.0%</a:t>
                      </a:r>
                      <a:endParaRPr 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18</a:t>
                      </a:r>
                      <a:endParaRPr 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C6A77-D613-4E41-B325-681F07F3C406}" type="slidenum">
              <a:rPr lang="en-US" altLang="en-US" smtClean="0">
                <a:solidFill>
                  <a:schemeClr val="bg1">
                    <a:lumMod val="50000"/>
                  </a:schemeClr>
                </a:solidFill>
              </a:rPr>
              <a:pPr/>
              <a:t>23</a:t>
            </a:fld>
            <a:endParaRPr lang="en-US" altLang="en-US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24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323"/>
    </mc:Choice>
    <mc:Fallback xmlns="">
      <p:transition spd="slow" advTm="57323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Cambria" panose="02040503050406030204" pitchFamily="18" charset="0"/>
              </a:rPr>
              <a:t>Numerical Examples</a:t>
            </a:r>
            <a:endParaRPr lang="en-US" altLang="en-US" dirty="0">
              <a:latin typeface="Cambria" panose="020405030504060302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823783" y="18123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325391" y="961762"/>
            <a:ext cx="8546759" cy="1105935"/>
          </a:xfrm>
        </p:spPr>
        <p:txBody>
          <a:bodyPr/>
          <a:lstStyle/>
          <a:p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initial disruptions</a:t>
            </a:r>
          </a:p>
          <a:p>
            <a:pPr lvl="1"/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initial failures usually have different outcomes</a:t>
            </a:r>
          </a:p>
          <a:p>
            <a:pPr lvl="1"/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results are difficult to predict and sometimes 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counter-intuitive</a:t>
            </a: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151294"/>
              </p:ext>
            </p:extLst>
          </p:nvPr>
        </p:nvGraphicFramePr>
        <p:xfrm>
          <a:off x="428367" y="2191262"/>
          <a:ext cx="8287266" cy="2984097"/>
        </p:xfrm>
        <a:graphic>
          <a:graphicData uri="http://schemas.openxmlformats.org/drawingml/2006/table">
            <a:tbl>
              <a:tblPr/>
              <a:tblGrid>
                <a:gridCol w="2383164"/>
                <a:gridCol w="984017"/>
                <a:gridCol w="984017"/>
                <a:gridCol w="984017"/>
                <a:gridCol w="984017"/>
                <a:gridCol w="984017"/>
                <a:gridCol w="984017"/>
              </a:tblGrid>
              <a:tr h="336572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Initial</a:t>
                      </a:r>
                      <a:r>
                        <a:rPr lang="en-US" sz="1400" b="1" i="0" u="none" strike="no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 disruptions</a:t>
                      </a:r>
                      <a:endParaRPr lang="en-US" sz="14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Food</a:t>
                      </a:r>
                      <a:endParaRPr lang="en-US" sz="14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Water</a:t>
                      </a:r>
                      <a:endParaRPr lang="en-US" sz="1400" b="1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01564">
                <a:tc v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Access cost increment</a:t>
                      </a:r>
                      <a:endParaRPr lang="en-US" sz="14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Population lost resource</a:t>
                      </a:r>
                      <a:endParaRPr lang="en-US" sz="14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Failed </a:t>
                      </a:r>
                      <a:r>
                        <a:rPr lang="en-US" sz="1400" b="1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facilities</a:t>
                      </a:r>
                    </a:p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(total 11)</a:t>
                      </a:r>
                      <a:endParaRPr lang="en-US" sz="14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Access cost increment</a:t>
                      </a:r>
                      <a:endParaRPr lang="en-US" sz="14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Population lost resource</a:t>
                      </a:r>
                      <a:endParaRPr lang="en-US" sz="14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Failed </a:t>
                      </a:r>
                      <a:r>
                        <a:rPr lang="en-US" sz="1400" b="1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facilities</a:t>
                      </a:r>
                    </a:p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(total 28)</a:t>
                      </a:r>
                      <a:endParaRPr lang="en-US" sz="14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365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Case </a:t>
                      </a:r>
                      <a:r>
                        <a:rPr lang="en-US" sz="14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study (power subs.)</a:t>
                      </a:r>
                      <a:endParaRPr 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-35.7%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0.0%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-14.7%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0.0%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3365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fuel </a:t>
                      </a:r>
                      <a:r>
                        <a:rPr lang="en-US" sz="14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depot</a:t>
                      </a:r>
                      <a:endParaRPr 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25.2%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0.0%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99.8%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0.0%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365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Water treatment plant</a:t>
                      </a:r>
                      <a:endParaRPr 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3.0%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0.0%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6.5%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0.0%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3365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Fuel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 depot and</a:t>
                      </a:r>
                    </a:p>
                    <a:p>
                      <a:pPr algn="ctr" fontAlgn="ctr"/>
                      <a:r>
                        <a:rPr lang="en-US" sz="1400" b="0" i="0" u="none" strike="no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water treatment plant</a:t>
                      </a:r>
                      <a:endParaRPr 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284.0%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7.4%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441.2%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26.8%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C6A77-D613-4E41-B325-681F07F3C406}" type="slidenum">
              <a:rPr lang="en-US" altLang="en-US" smtClean="0">
                <a:solidFill>
                  <a:schemeClr val="bg1">
                    <a:lumMod val="50000"/>
                  </a:schemeClr>
                </a:solidFill>
              </a:rPr>
              <a:pPr/>
              <a:t>24</a:t>
            </a:fld>
            <a:endParaRPr lang="en-US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96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737"/>
    </mc:Choice>
    <mc:Fallback xmlns="">
      <p:transition spd="slow" advTm="90737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Cambria" panose="02040503050406030204" pitchFamily="18" charset="0"/>
              </a:rPr>
              <a:t>Conclusions</a:t>
            </a:r>
            <a:endParaRPr lang="en-US" altLang="en-US" dirty="0">
              <a:latin typeface="Cambria" panose="02040503050406030204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325392" y="961763"/>
            <a:ext cx="8332576" cy="4985951"/>
          </a:xfrm>
        </p:spPr>
        <p:txBody>
          <a:bodyPr/>
          <a:lstStyle/>
          <a:p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model demonstrates its capability to perform scenario-based “what-if” analysis on system disruption and cascading failure</a:t>
            </a: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congested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transportation network in normal scenario can lead to an extremely vulnerable urban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</a:p>
          <a:p>
            <a:pPr>
              <a:spcBef>
                <a:spcPts val="600"/>
              </a:spcBef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Disruption happened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some “seemingly” critical infrastructures (such as an upstream water treatment plant) may not severely affect the entire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</a:p>
          <a:p>
            <a:pPr>
              <a:spcBef>
                <a:spcPts val="600"/>
              </a:spcBef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effect of multiple initial disruptions cause much worse results than single disruptions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C6A77-D613-4E41-B325-681F07F3C406}" type="slidenum">
              <a:rPr lang="en-US" altLang="en-US" smtClean="0">
                <a:solidFill>
                  <a:schemeClr val="bg1">
                    <a:lumMod val="50000"/>
                  </a:schemeClr>
                </a:solidFill>
              </a:rPr>
              <a:pPr/>
              <a:t>25</a:t>
            </a:fld>
            <a:endParaRPr lang="en-US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8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23"/>
    </mc:Choice>
    <mc:Fallback xmlns="">
      <p:transition spd="slow" advTm="17123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6600" dirty="0" smtClean="0">
                <a:latin typeface="Cambria" panose="02040503050406030204" pitchFamily="18" charset="0"/>
              </a:rPr>
              <a:t>Thank you!</a:t>
            </a:r>
            <a:endParaRPr lang="en-US" altLang="en-US" sz="6600" dirty="0">
              <a:latin typeface="Cambria" panose="02040503050406030204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05712" y="1983255"/>
            <a:ext cx="8332576" cy="1361307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3504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ambria" panose="02040503050406030204" pitchFamily="18" charset="0"/>
              </a:rPr>
              <a:t>Objective of Study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14942" y="1381543"/>
            <a:ext cx="2934890" cy="4064000"/>
            <a:chOff x="1444672" y="1908766"/>
            <a:chExt cx="2934890" cy="4064000"/>
          </a:xfrm>
        </p:grpSpPr>
        <p:sp>
          <p:nvSpPr>
            <p:cNvPr id="4" name="Freeform 3"/>
            <p:cNvSpPr/>
            <p:nvPr/>
          </p:nvSpPr>
          <p:spPr>
            <a:xfrm>
              <a:off x="1444672" y="1908766"/>
              <a:ext cx="2934890" cy="4064000"/>
            </a:xfrm>
            <a:custGeom>
              <a:avLst/>
              <a:gdLst>
                <a:gd name="connsiteX0" fmla="*/ 0 w 2934890"/>
                <a:gd name="connsiteY0" fmla="*/ 293489 h 4064000"/>
                <a:gd name="connsiteX1" fmla="*/ 293489 w 2934890"/>
                <a:gd name="connsiteY1" fmla="*/ 0 h 4064000"/>
                <a:gd name="connsiteX2" fmla="*/ 2641401 w 2934890"/>
                <a:gd name="connsiteY2" fmla="*/ 0 h 4064000"/>
                <a:gd name="connsiteX3" fmla="*/ 2934890 w 2934890"/>
                <a:gd name="connsiteY3" fmla="*/ 293489 h 4064000"/>
                <a:gd name="connsiteX4" fmla="*/ 2934890 w 2934890"/>
                <a:gd name="connsiteY4" fmla="*/ 3770511 h 4064000"/>
                <a:gd name="connsiteX5" fmla="*/ 2641401 w 2934890"/>
                <a:gd name="connsiteY5" fmla="*/ 4064000 h 4064000"/>
                <a:gd name="connsiteX6" fmla="*/ 293489 w 2934890"/>
                <a:gd name="connsiteY6" fmla="*/ 4064000 h 4064000"/>
                <a:gd name="connsiteX7" fmla="*/ 0 w 2934890"/>
                <a:gd name="connsiteY7" fmla="*/ 3770511 h 4064000"/>
                <a:gd name="connsiteX8" fmla="*/ 0 w 2934890"/>
                <a:gd name="connsiteY8" fmla="*/ 293489 h 406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34890" h="4064000">
                  <a:moveTo>
                    <a:pt x="0" y="293489"/>
                  </a:moveTo>
                  <a:cubicBezTo>
                    <a:pt x="0" y="131400"/>
                    <a:pt x="131400" y="0"/>
                    <a:pt x="293489" y="0"/>
                  </a:cubicBezTo>
                  <a:lnTo>
                    <a:pt x="2641401" y="0"/>
                  </a:lnTo>
                  <a:cubicBezTo>
                    <a:pt x="2803490" y="0"/>
                    <a:pt x="2934890" y="131400"/>
                    <a:pt x="2934890" y="293489"/>
                  </a:cubicBezTo>
                  <a:lnTo>
                    <a:pt x="2934890" y="3770511"/>
                  </a:lnTo>
                  <a:cubicBezTo>
                    <a:pt x="2934890" y="3932600"/>
                    <a:pt x="2803490" y="4064000"/>
                    <a:pt x="2641401" y="4064000"/>
                  </a:cubicBezTo>
                  <a:lnTo>
                    <a:pt x="293489" y="4064000"/>
                  </a:lnTo>
                  <a:cubicBezTo>
                    <a:pt x="131400" y="4064000"/>
                    <a:pt x="0" y="3932600"/>
                    <a:pt x="0" y="3770511"/>
                  </a:cubicBezTo>
                  <a:lnTo>
                    <a:pt x="0" y="293489"/>
                  </a:lnTo>
                  <a:close/>
                </a:path>
              </a:pathLst>
            </a:cu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0490" tIns="110490" rIns="110490" bIns="295529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sz="29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System disruption propagation</a:t>
              </a:r>
              <a:endParaRPr lang="en-US" sz="2900" kern="1200" dirty="0"/>
            </a:p>
          </p:txBody>
        </p:sp>
        <p:sp>
          <p:nvSpPr>
            <p:cNvPr id="5" name="Freeform 4"/>
            <p:cNvSpPr/>
            <p:nvPr/>
          </p:nvSpPr>
          <p:spPr>
            <a:xfrm>
              <a:off x="1738162" y="3129156"/>
              <a:ext cx="2347912" cy="1225351"/>
            </a:xfrm>
            <a:custGeom>
              <a:avLst/>
              <a:gdLst>
                <a:gd name="connsiteX0" fmla="*/ 0 w 2347912"/>
                <a:gd name="connsiteY0" fmla="*/ 122535 h 1225351"/>
                <a:gd name="connsiteX1" fmla="*/ 122535 w 2347912"/>
                <a:gd name="connsiteY1" fmla="*/ 0 h 1225351"/>
                <a:gd name="connsiteX2" fmla="*/ 2225377 w 2347912"/>
                <a:gd name="connsiteY2" fmla="*/ 0 h 1225351"/>
                <a:gd name="connsiteX3" fmla="*/ 2347912 w 2347912"/>
                <a:gd name="connsiteY3" fmla="*/ 122535 h 1225351"/>
                <a:gd name="connsiteX4" fmla="*/ 2347912 w 2347912"/>
                <a:gd name="connsiteY4" fmla="*/ 1102816 h 1225351"/>
                <a:gd name="connsiteX5" fmla="*/ 2225377 w 2347912"/>
                <a:gd name="connsiteY5" fmla="*/ 1225351 h 1225351"/>
                <a:gd name="connsiteX6" fmla="*/ 122535 w 2347912"/>
                <a:gd name="connsiteY6" fmla="*/ 1225351 h 1225351"/>
                <a:gd name="connsiteX7" fmla="*/ 0 w 2347912"/>
                <a:gd name="connsiteY7" fmla="*/ 1102816 h 1225351"/>
                <a:gd name="connsiteX8" fmla="*/ 0 w 2347912"/>
                <a:gd name="connsiteY8" fmla="*/ 122535 h 1225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7912" h="1225351">
                  <a:moveTo>
                    <a:pt x="0" y="122535"/>
                  </a:moveTo>
                  <a:cubicBezTo>
                    <a:pt x="0" y="54861"/>
                    <a:pt x="54861" y="0"/>
                    <a:pt x="122535" y="0"/>
                  </a:cubicBezTo>
                  <a:lnTo>
                    <a:pt x="2225377" y="0"/>
                  </a:lnTo>
                  <a:cubicBezTo>
                    <a:pt x="2293051" y="0"/>
                    <a:pt x="2347912" y="54861"/>
                    <a:pt x="2347912" y="122535"/>
                  </a:cubicBezTo>
                  <a:lnTo>
                    <a:pt x="2347912" y="1102816"/>
                  </a:lnTo>
                  <a:cubicBezTo>
                    <a:pt x="2347912" y="1170490"/>
                    <a:pt x="2293051" y="1225351"/>
                    <a:pt x="2225377" y="1225351"/>
                  </a:cubicBezTo>
                  <a:lnTo>
                    <a:pt x="122535" y="1225351"/>
                  </a:lnTo>
                  <a:cubicBezTo>
                    <a:pt x="54861" y="1225351"/>
                    <a:pt x="0" y="1170490"/>
                    <a:pt x="0" y="1102816"/>
                  </a:cubicBezTo>
                  <a:lnTo>
                    <a:pt x="0" y="12253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6689" tIns="73989" rIns="86689" bIns="73989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sz="20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Understand infrastructural interdependencies</a:t>
              </a:r>
              <a:endParaRPr lang="en-US" sz="2000" kern="1200" dirty="0"/>
            </a:p>
          </p:txBody>
        </p:sp>
        <p:sp>
          <p:nvSpPr>
            <p:cNvPr id="6" name="Freeform 5"/>
            <p:cNvSpPr/>
            <p:nvPr/>
          </p:nvSpPr>
          <p:spPr>
            <a:xfrm>
              <a:off x="1738162" y="4543023"/>
              <a:ext cx="2347912" cy="1225351"/>
            </a:xfrm>
            <a:custGeom>
              <a:avLst/>
              <a:gdLst>
                <a:gd name="connsiteX0" fmla="*/ 0 w 2347912"/>
                <a:gd name="connsiteY0" fmla="*/ 122535 h 1225351"/>
                <a:gd name="connsiteX1" fmla="*/ 122535 w 2347912"/>
                <a:gd name="connsiteY1" fmla="*/ 0 h 1225351"/>
                <a:gd name="connsiteX2" fmla="*/ 2225377 w 2347912"/>
                <a:gd name="connsiteY2" fmla="*/ 0 h 1225351"/>
                <a:gd name="connsiteX3" fmla="*/ 2347912 w 2347912"/>
                <a:gd name="connsiteY3" fmla="*/ 122535 h 1225351"/>
                <a:gd name="connsiteX4" fmla="*/ 2347912 w 2347912"/>
                <a:gd name="connsiteY4" fmla="*/ 1102816 h 1225351"/>
                <a:gd name="connsiteX5" fmla="*/ 2225377 w 2347912"/>
                <a:gd name="connsiteY5" fmla="*/ 1225351 h 1225351"/>
                <a:gd name="connsiteX6" fmla="*/ 122535 w 2347912"/>
                <a:gd name="connsiteY6" fmla="*/ 1225351 h 1225351"/>
                <a:gd name="connsiteX7" fmla="*/ 0 w 2347912"/>
                <a:gd name="connsiteY7" fmla="*/ 1102816 h 1225351"/>
                <a:gd name="connsiteX8" fmla="*/ 0 w 2347912"/>
                <a:gd name="connsiteY8" fmla="*/ 122535 h 1225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7912" h="1225351">
                  <a:moveTo>
                    <a:pt x="0" y="122535"/>
                  </a:moveTo>
                  <a:cubicBezTo>
                    <a:pt x="0" y="54861"/>
                    <a:pt x="54861" y="0"/>
                    <a:pt x="122535" y="0"/>
                  </a:cubicBezTo>
                  <a:lnTo>
                    <a:pt x="2225377" y="0"/>
                  </a:lnTo>
                  <a:cubicBezTo>
                    <a:pt x="2293051" y="0"/>
                    <a:pt x="2347912" y="54861"/>
                    <a:pt x="2347912" y="122535"/>
                  </a:cubicBezTo>
                  <a:lnTo>
                    <a:pt x="2347912" y="1102816"/>
                  </a:lnTo>
                  <a:cubicBezTo>
                    <a:pt x="2347912" y="1170490"/>
                    <a:pt x="2293051" y="1225351"/>
                    <a:pt x="2225377" y="1225351"/>
                  </a:cubicBezTo>
                  <a:lnTo>
                    <a:pt x="122535" y="1225351"/>
                  </a:lnTo>
                  <a:cubicBezTo>
                    <a:pt x="54861" y="1225351"/>
                    <a:pt x="0" y="1170490"/>
                    <a:pt x="0" y="1102816"/>
                  </a:cubicBezTo>
                  <a:lnTo>
                    <a:pt x="0" y="12253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6689" tIns="73989" rIns="86689" bIns="73989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sz="20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Model cascading failure</a:t>
              </a:r>
              <a:endParaRPr lang="en-US" sz="2000" kern="1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852824" y="1381543"/>
            <a:ext cx="2934890" cy="4064000"/>
            <a:chOff x="5523310" y="1872379"/>
            <a:chExt cx="2934890" cy="4064000"/>
          </a:xfrm>
        </p:grpSpPr>
        <p:sp>
          <p:nvSpPr>
            <p:cNvPr id="7" name="Freeform 6"/>
            <p:cNvSpPr/>
            <p:nvPr/>
          </p:nvSpPr>
          <p:spPr>
            <a:xfrm>
              <a:off x="5523310" y="1872379"/>
              <a:ext cx="2934890" cy="4064000"/>
            </a:xfrm>
            <a:custGeom>
              <a:avLst/>
              <a:gdLst>
                <a:gd name="connsiteX0" fmla="*/ 0 w 2934890"/>
                <a:gd name="connsiteY0" fmla="*/ 293489 h 4064000"/>
                <a:gd name="connsiteX1" fmla="*/ 293489 w 2934890"/>
                <a:gd name="connsiteY1" fmla="*/ 0 h 4064000"/>
                <a:gd name="connsiteX2" fmla="*/ 2641401 w 2934890"/>
                <a:gd name="connsiteY2" fmla="*/ 0 h 4064000"/>
                <a:gd name="connsiteX3" fmla="*/ 2934890 w 2934890"/>
                <a:gd name="connsiteY3" fmla="*/ 293489 h 4064000"/>
                <a:gd name="connsiteX4" fmla="*/ 2934890 w 2934890"/>
                <a:gd name="connsiteY4" fmla="*/ 3770511 h 4064000"/>
                <a:gd name="connsiteX5" fmla="*/ 2641401 w 2934890"/>
                <a:gd name="connsiteY5" fmla="*/ 4064000 h 4064000"/>
                <a:gd name="connsiteX6" fmla="*/ 293489 w 2934890"/>
                <a:gd name="connsiteY6" fmla="*/ 4064000 h 4064000"/>
                <a:gd name="connsiteX7" fmla="*/ 0 w 2934890"/>
                <a:gd name="connsiteY7" fmla="*/ 3770511 h 4064000"/>
                <a:gd name="connsiteX8" fmla="*/ 0 w 2934890"/>
                <a:gd name="connsiteY8" fmla="*/ 293489 h 406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34890" h="4064000">
                  <a:moveTo>
                    <a:pt x="0" y="293489"/>
                  </a:moveTo>
                  <a:cubicBezTo>
                    <a:pt x="0" y="131400"/>
                    <a:pt x="131400" y="0"/>
                    <a:pt x="293489" y="0"/>
                  </a:cubicBezTo>
                  <a:lnTo>
                    <a:pt x="2641401" y="0"/>
                  </a:lnTo>
                  <a:cubicBezTo>
                    <a:pt x="2803490" y="0"/>
                    <a:pt x="2934890" y="131400"/>
                    <a:pt x="2934890" y="293489"/>
                  </a:cubicBezTo>
                  <a:lnTo>
                    <a:pt x="2934890" y="3770511"/>
                  </a:lnTo>
                  <a:cubicBezTo>
                    <a:pt x="2934890" y="3932600"/>
                    <a:pt x="2803490" y="4064000"/>
                    <a:pt x="2641401" y="4064000"/>
                  </a:cubicBezTo>
                  <a:lnTo>
                    <a:pt x="293489" y="4064000"/>
                  </a:lnTo>
                  <a:cubicBezTo>
                    <a:pt x="131400" y="4064000"/>
                    <a:pt x="0" y="3932600"/>
                    <a:pt x="0" y="3770511"/>
                  </a:cubicBezTo>
                  <a:lnTo>
                    <a:pt x="0" y="293489"/>
                  </a:lnTo>
                  <a:close/>
                </a:path>
              </a:pathLst>
            </a:cu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0490" tIns="110490" rIns="110490" bIns="295529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sz="29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Impact on population</a:t>
              </a:r>
              <a:endParaRPr lang="en-US" sz="2900" kern="1200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5816799" y="3092769"/>
              <a:ext cx="2347912" cy="1225351"/>
            </a:xfrm>
            <a:custGeom>
              <a:avLst/>
              <a:gdLst>
                <a:gd name="connsiteX0" fmla="*/ 0 w 2347912"/>
                <a:gd name="connsiteY0" fmla="*/ 122535 h 1225351"/>
                <a:gd name="connsiteX1" fmla="*/ 122535 w 2347912"/>
                <a:gd name="connsiteY1" fmla="*/ 0 h 1225351"/>
                <a:gd name="connsiteX2" fmla="*/ 2225377 w 2347912"/>
                <a:gd name="connsiteY2" fmla="*/ 0 h 1225351"/>
                <a:gd name="connsiteX3" fmla="*/ 2347912 w 2347912"/>
                <a:gd name="connsiteY3" fmla="*/ 122535 h 1225351"/>
                <a:gd name="connsiteX4" fmla="*/ 2347912 w 2347912"/>
                <a:gd name="connsiteY4" fmla="*/ 1102816 h 1225351"/>
                <a:gd name="connsiteX5" fmla="*/ 2225377 w 2347912"/>
                <a:gd name="connsiteY5" fmla="*/ 1225351 h 1225351"/>
                <a:gd name="connsiteX6" fmla="*/ 122535 w 2347912"/>
                <a:gd name="connsiteY6" fmla="*/ 1225351 h 1225351"/>
                <a:gd name="connsiteX7" fmla="*/ 0 w 2347912"/>
                <a:gd name="connsiteY7" fmla="*/ 1102816 h 1225351"/>
                <a:gd name="connsiteX8" fmla="*/ 0 w 2347912"/>
                <a:gd name="connsiteY8" fmla="*/ 122535 h 1225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7912" h="1225351">
                  <a:moveTo>
                    <a:pt x="0" y="122535"/>
                  </a:moveTo>
                  <a:cubicBezTo>
                    <a:pt x="0" y="54861"/>
                    <a:pt x="54861" y="0"/>
                    <a:pt x="122535" y="0"/>
                  </a:cubicBezTo>
                  <a:lnTo>
                    <a:pt x="2225377" y="0"/>
                  </a:lnTo>
                  <a:cubicBezTo>
                    <a:pt x="2293051" y="0"/>
                    <a:pt x="2347912" y="54861"/>
                    <a:pt x="2347912" y="122535"/>
                  </a:cubicBezTo>
                  <a:lnTo>
                    <a:pt x="2347912" y="1102816"/>
                  </a:lnTo>
                  <a:cubicBezTo>
                    <a:pt x="2347912" y="1170490"/>
                    <a:pt x="2293051" y="1225351"/>
                    <a:pt x="2225377" y="1225351"/>
                  </a:cubicBezTo>
                  <a:lnTo>
                    <a:pt x="122535" y="1225351"/>
                  </a:lnTo>
                  <a:cubicBezTo>
                    <a:pt x="54861" y="1225351"/>
                    <a:pt x="0" y="1170490"/>
                    <a:pt x="0" y="1102816"/>
                  </a:cubicBezTo>
                  <a:lnTo>
                    <a:pt x="0" y="12253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6689" tIns="73989" rIns="86689" bIns="73989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sz="20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Estimate</a:t>
              </a:r>
              <a:r>
                <a:rPr lang="en-US" altLang="en-US" sz="2000" kern="1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0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population’s demand on resources</a:t>
              </a:r>
              <a:endParaRPr lang="en-US" sz="2000" kern="1200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5816799" y="4506636"/>
              <a:ext cx="2347912" cy="1225351"/>
            </a:xfrm>
            <a:custGeom>
              <a:avLst/>
              <a:gdLst>
                <a:gd name="connsiteX0" fmla="*/ 0 w 2347912"/>
                <a:gd name="connsiteY0" fmla="*/ 122535 h 1225351"/>
                <a:gd name="connsiteX1" fmla="*/ 122535 w 2347912"/>
                <a:gd name="connsiteY1" fmla="*/ 0 h 1225351"/>
                <a:gd name="connsiteX2" fmla="*/ 2225377 w 2347912"/>
                <a:gd name="connsiteY2" fmla="*/ 0 h 1225351"/>
                <a:gd name="connsiteX3" fmla="*/ 2347912 w 2347912"/>
                <a:gd name="connsiteY3" fmla="*/ 122535 h 1225351"/>
                <a:gd name="connsiteX4" fmla="*/ 2347912 w 2347912"/>
                <a:gd name="connsiteY4" fmla="*/ 1102816 h 1225351"/>
                <a:gd name="connsiteX5" fmla="*/ 2225377 w 2347912"/>
                <a:gd name="connsiteY5" fmla="*/ 1225351 h 1225351"/>
                <a:gd name="connsiteX6" fmla="*/ 122535 w 2347912"/>
                <a:gd name="connsiteY6" fmla="*/ 1225351 h 1225351"/>
                <a:gd name="connsiteX7" fmla="*/ 0 w 2347912"/>
                <a:gd name="connsiteY7" fmla="*/ 1102816 h 1225351"/>
                <a:gd name="connsiteX8" fmla="*/ 0 w 2347912"/>
                <a:gd name="connsiteY8" fmla="*/ 122535 h 1225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7912" h="1225351">
                  <a:moveTo>
                    <a:pt x="0" y="122535"/>
                  </a:moveTo>
                  <a:cubicBezTo>
                    <a:pt x="0" y="54861"/>
                    <a:pt x="54861" y="0"/>
                    <a:pt x="122535" y="0"/>
                  </a:cubicBezTo>
                  <a:lnTo>
                    <a:pt x="2225377" y="0"/>
                  </a:lnTo>
                  <a:cubicBezTo>
                    <a:pt x="2293051" y="0"/>
                    <a:pt x="2347912" y="54861"/>
                    <a:pt x="2347912" y="122535"/>
                  </a:cubicBezTo>
                  <a:lnTo>
                    <a:pt x="2347912" y="1102816"/>
                  </a:lnTo>
                  <a:cubicBezTo>
                    <a:pt x="2347912" y="1170490"/>
                    <a:pt x="2293051" y="1225351"/>
                    <a:pt x="2225377" y="1225351"/>
                  </a:cubicBezTo>
                  <a:lnTo>
                    <a:pt x="122535" y="1225351"/>
                  </a:lnTo>
                  <a:cubicBezTo>
                    <a:pt x="54861" y="1225351"/>
                    <a:pt x="0" y="1170490"/>
                    <a:pt x="0" y="1102816"/>
                  </a:cubicBezTo>
                  <a:lnTo>
                    <a:pt x="0" y="12253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6689" tIns="73989" rIns="86689" bIns="73989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Predict people’s resource-accessing behavior</a:t>
              </a:r>
              <a:endParaRPr lang="en-US" sz="2000" kern="1200" dirty="0"/>
            </a:p>
          </p:txBody>
        </p:sp>
      </p:grpSp>
      <p:sp>
        <p:nvSpPr>
          <p:cNvPr id="13" name="Right Arrow 12"/>
          <p:cNvSpPr/>
          <p:nvPr/>
        </p:nvSpPr>
        <p:spPr bwMode="auto">
          <a:xfrm>
            <a:off x="3349832" y="2133600"/>
            <a:ext cx="2502992" cy="144162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Georgia" panose="02040502050405020303" pitchFamily="18" charset="0"/>
              </a:rPr>
              <a:t>Resource-providing facilities </a:t>
            </a:r>
            <a:r>
              <a:rPr lang="en-US" sz="1600" dirty="0" smtClean="0">
                <a:latin typeface="Georgia" panose="02040502050405020303" pitchFamily="18" charset="0"/>
              </a:rPr>
              <a:t>disrupted</a:t>
            </a:r>
            <a:endParaRPr lang="en-US" sz="1600" dirty="0">
              <a:latin typeface="Georgia" panose="02040502050405020303" pitchFamily="18" charset="0"/>
            </a:endParaRPr>
          </a:p>
        </p:txBody>
      </p:sp>
      <p:sp>
        <p:nvSpPr>
          <p:cNvPr id="22" name="Right Arrow 21"/>
          <p:cNvSpPr/>
          <p:nvPr/>
        </p:nvSpPr>
        <p:spPr bwMode="auto">
          <a:xfrm flipH="1">
            <a:off x="3349832" y="3737565"/>
            <a:ext cx="2489165" cy="144162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>
                <a:latin typeface="Georgia" panose="02040502050405020303" pitchFamily="18" charset="0"/>
              </a:rPr>
              <a:t>Commodity flow based on population reaction</a:t>
            </a:r>
            <a:endParaRPr lang="en-US" sz="1600" dirty="0">
              <a:latin typeface="Georgia" panose="020405020504050203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C6A77-D613-4E41-B325-681F07F3C406}" type="slidenum">
              <a:rPr lang="en-US" altLang="en-US" smtClean="0">
                <a:solidFill>
                  <a:schemeClr val="bg1">
                    <a:lumMod val="50000"/>
                  </a:schemeClr>
                </a:solidFill>
              </a:rPr>
              <a:pPr/>
              <a:t>3</a:t>
            </a:fld>
            <a:endParaRPr lang="en-US" altLang="en-US">
              <a:solidFill>
                <a:schemeClr val="bg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8148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8973"/>
    </mc:Choice>
    <mc:Fallback>
      <p:transition spd="slow" advTm="1289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63611" y="304800"/>
            <a:ext cx="8791489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 dirty="0" smtClean="0">
                <a:latin typeface="Cambria" panose="02040503050406030204" pitchFamily="18" charset="0"/>
              </a:rPr>
              <a:t>Failure Propagation Mechanism</a:t>
            </a:r>
            <a:endParaRPr lang="en-US" altLang="en-US" sz="3200" dirty="0">
              <a:latin typeface="Cambria" panose="02040503050406030204" pitchFamily="18" charset="0"/>
            </a:endParaRPr>
          </a:p>
        </p:txBody>
      </p:sp>
      <p:graphicFrame>
        <p:nvGraphicFramePr>
          <p:cNvPr id="99" name="Table 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867908"/>
              </p:ext>
            </p:extLst>
          </p:nvPr>
        </p:nvGraphicFramePr>
        <p:xfrm>
          <a:off x="668122" y="1825366"/>
          <a:ext cx="7982465" cy="2927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7813"/>
                <a:gridCol w="1672281"/>
                <a:gridCol w="1639330"/>
                <a:gridCol w="2001795"/>
                <a:gridCol w="1261246"/>
              </a:tblGrid>
              <a:tr h="65764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mbria" panose="02040503050406030204" pitchFamily="18" charset="0"/>
                        </a:rPr>
                        <a:t>Support Type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ambria" panose="02040503050406030204" pitchFamily="18" charset="0"/>
                        </a:rPr>
                        <a:t>Realization</a:t>
                      </a:r>
                      <a:endParaRPr lang="en-US" b="1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ambria" panose="02040503050406030204" pitchFamily="18" charset="0"/>
                        </a:rPr>
                        <a:t>Example</a:t>
                      </a:r>
                      <a:endParaRPr lang="en-US" b="1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ambria" panose="02040503050406030204" pitchFamily="18" charset="0"/>
                        </a:rPr>
                        <a:t>Reason</a:t>
                      </a:r>
                      <a:r>
                        <a:rPr lang="en-US" b="1" baseline="0" dirty="0" smtClean="0">
                          <a:latin typeface="Cambria" panose="02040503050406030204" pitchFamily="18" charset="0"/>
                        </a:rPr>
                        <a:t> of failure</a:t>
                      </a:r>
                      <a:endParaRPr lang="en-US" b="1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ambria" panose="02040503050406030204" pitchFamily="18" charset="0"/>
                        </a:rPr>
                        <a:t>Failure</a:t>
                      </a:r>
                      <a:endParaRPr lang="en-US" b="1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</a:tr>
              <a:tr h="11351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Cambria" panose="02040503050406030204" pitchFamily="18" charset="0"/>
                        </a:rPr>
                        <a:t>Functional</a:t>
                      </a:r>
                      <a:r>
                        <a:rPr lang="en-US" b="1" baseline="0" dirty="0" smtClean="0">
                          <a:latin typeface="Cambria" panose="02040503050406030204" pitchFamily="18" charset="0"/>
                        </a:rPr>
                        <a:t> Support</a:t>
                      </a:r>
                      <a:endParaRPr lang="en-US" b="1" dirty="0" smtClean="0">
                        <a:latin typeface="Cambria" panose="02040503050406030204" pitchFamily="18" charset="0"/>
                      </a:endParaRPr>
                    </a:p>
                    <a:p>
                      <a:pPr algn="ctr"/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Cambria" panose="02040503050406030204" pitchFamily="18" charset="0"/>
                        </a:rPr>
                        <a:t>D</a:t>
                      </a:r>
                      <a:r>
                        <a:rPr lang="en-US" b="0" baseline="0" dirty="0" smtClean="0">
                          <a:latin typeface="Cambria" panose="02040503050406030204" pitchFamily="18" charset="0"/>
                        </a:rPr>
                        <a:t>irect physical infrastructural links</a:t>
                      </a:r>
                      <a:endParaRPr lang="en-US" b="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Cambria" panose="02040503050406030204" pitchFamily="18" charset="0"/>
                        </a:rPr>
                        <a:t>Power cable</a:t>
                      </a:r>
                    </a:p>
                    <a:p>
                      <a:pPr algn="ctr"/>
                      <a:r>
                        <a:rPr lang="en-US" b="0" dirty="0" smtClean="0">
                          <a:latin typeface="Cambria" panose="02040503050406030204" pitchFamily="18" charset="0"/>
                        </a:rPr>
                        <a:t>Water</a:t>
                      </a:r>
                      <a:r>
                        <a:rPr lang="en-US" b="0" baseline="0" dirty="0" smtClean="0">
                          <a:latin typeface="Cambria" panose="02040503050406030204" pitchFamily="18" charset="0"/>
                        </a:rPr>
                        <a:t> pipeline</a:t>
                      </a:r>
                    </a:p>
                    <a:p>
                      <a:pPr algn="ctr"/>
                      <a:r>
                        <a:rPr lang="en-US" b="0" baseline="0" dirty="0" smtClean="0">
                          <a:latin typeface="Cambria" panose="02040503050406030204" pitchFamily="18" charset="0"/>
                        </a:rPr>
                        <a:t>…</a:t>
                      </a:r>
                      <a:endParaRPr lang="en-US" b="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Failure of a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ny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one of the s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upport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facilities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ambria" panose="02040503050406030204" pitchFamily="18" charset="0"/>
                        </a:rPr>
                        <a:t>Support failure</a:t>
                      </a:r>
                      <a:endParaRPr lang="en-US" b="1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</a:tr>
              <a:tr h="11351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Cambria" panose="02040503050406030204" pitchFamily="18" charset="0"/>
                        </a:rPr>
                        <a:t>Resource Support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Cambria" panose="02040503050406030204" pitchFamily="18" charset="0"/>
                        </a:rPr>
                        <a:t>Commodity flow</a:t>
                      </a:r>
                      <a:endParaRPr lang="en-US" b="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baseline="0" dirty="0" smtClean="0">
                          <a:latin typeface="Cambria" panose="02040503050406030204" pitchFamily="18" charset="0"/>
                        </a:rPr>
                        <a:t>Fuel delivered by transportation</a:t>
                      </a:r>
                      <a:endParaRPr lang="en-US" b="0" dirty="0" smtClean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Resource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demand of facility not satisfied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ambria" panose="02040503050406030204" pitchFamily="18" charset="0"/>
                        </a:rPr>
                        <a:t>Resource failure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 bwMode="auto">
          <a:xfrm>
            <a:off x="359697" y="3639256"/>
            <a:ext cx="8526162" cy="1231611"/>
          </a:xfrm>
          <a:prstGeom prst="rect">
            <a:avLst/>
          </a:prstGeom>
          <a:solidFill>
            <a:srgbClr val="FFFFFF">
              <a:alpha val="5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63611" y="2478023"/>
            <a:ext cx="8526162" cy="1108621"/>
          </a:xfrm>
          <a:prstGeom prst="rect">
            <a:avLst/>
          </a:prstGeom>
          <a:solidFill>
            <a:srgbClr val="FFFFFF">
              <a:alpha val="5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B6B71-EA2E-4EB9-9440-C1FFA72C1335}" type="slidenum">
              <a:rPr lang="en-US" altLang="en-US" smtClean="0">
                <a:solidFill>
                  <a:schemeClr val="bg1">
                    <a:lumMod val="50000"/>
                  </a:schemeClr>
                </a:solidFill>
              </a:rPr>
              <a:pPr/>
              <a:t>4</a:t>
            </a:fld>
            <a:endParaRPr lang="en-US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1015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5559"/>
    </mc:Choice>
    <mc:Fallback>
      <p:transition spd="slow" advTm="655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63611" y="304800"/>
            <a:ext cx="8791489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 dirty="0" smtClean="0">
                <a:latin typeface="Cambria" panose="02040503050406030204" pitchFamily="18" charset="0"/>
              </a:rPr>
              <a:t>Failure Propagation Mechanism</a:t>
            </a:r>
            <a:endParaRPr lang="en-US" altLang="en-US" sz="3200" dirty="0">
              <a:latin typeface="Cambria" panose="020405030504060302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226288" y="3708400"/>
            <a:ext cx="2544418" cy="2203451"/>
            <a:chOff x="5512186" y="3859078"/>
            <a:chExt cx="2544418" cy="2203451"/>
          </a:xfrm>
        </p:grpSpPr>
        <p:sp>
          <p:nvSpPr>
            <p:cNvPr id="159" name="Rounded Rectangle 158"/>
            <p:cNvSpPr/>
            <p:nvPr/>
          </p:nvSpPr>
          <p:spPr>
            <a:xfrm>
              <a:off x="5824151" y="4013886"/>
              <a:ext cx="255373" cy="370703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6231922" y="4060737"/>
              <a:ext cx="13348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Diesel tank</a:t>
              </a:r>
              <a:endPara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5671750" y="4509698"/>
              <a:ext cx="560173" cy="238897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6231922" y="4456154"/>
              <a:ext cx="14251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Diesel generator</a:t>
              </a:r>
              <a:endPara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" name="Oval 162"/>
            <p:cNvSpPr/>
            <p:nvPr/>
          </p:nvSpPr>
          <p:spPr>
            <a:xfrm>
              <a:off x="5811792" y="4873703"/>
              <a:ext cx="280086" cy="271849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6231922" y="4861063"/>
              <a:ext cx="14251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Water pump</a:t>
              </a:r>
              <a:endPara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5" name="Straight Arrow Connector 164"/>
            <p:cNvCxnSpPr/>
            <p:nvPr/>
          </p:nvCxnSpPr>
          <p:spPr>
            <a:xfrm>
              <a:off x="5750009" y="5415626"/>
              <a:ext cx="403653" cy="1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66" name="TextBox 165"/>
            <p:cNvSpPr txBox="1"/>
            <p:nvPr/>
          </p:nvSpPr>
          <p:spPr>
            <a:xfrm>
              <a:off x="6231921" y="5261739"/>
              <a:ext cx="18246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Functional Support</a:t>
              </a:r>
              <a:endPara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7" name="Straight Arrow Connector 166"/>
            <p:cNvCxnSpPr/>
            <p:nvPr/>
          </p:nvCxnSpPr>
          <p:spPr>
            <a:xfrm>
              <a:off x="5750009" y="5809273"/>
              <a:ext cx="403653" cy="1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dash"/>
              <a:miter lim="800000"/>
              <a:tailEnd type="triangle"/>
            </a:ln>
            <a:effectLst/>
          </p:spPr>
        </p:cxnSp>
        <p:sp>
          <p:nvSpPr>
            <p:cNvPr id="168" name="TextBox 167"/>
            <p:cNvSpPr txBox="1"/>
            <p:nvPr/>
          </p:nvSpPr>
          <p:spPr>
            <a:xfrm>
              <a:off x="6231922" y="5655386"/>
              <a:ext cx="14251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Resource support</a:t>
              </a:r>
              <a:endPara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5512186" y="3859078"/>
              <a:ext cx="2306594" cy="2203451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81229" y="2292001"/>
            <a:ext cx="1527581" cy="2301963"/>
            <a:chOff x="181229" y="2292001"/>
            <a:chExt cx="1527581" cy="2301963"/>
          </a:xfrm>
        </p:grpSpPr>
        <p:grpSp>
          <p:nvGrpSpPr>
            <p:cNvPr id="13" name="Group 12"/>
            <p:cNvGrpSpPr/>
            <p:nvPr/>
          </p:nvGrpSpPr>
          <p:grpSpPr>
            <a:xfrm>
              <a:off x="276996" y="2463057"/>
              <a:ext cx="1297459" cy="2076504"/>
              <a:chOff x="304802" y="1483499"/>
              <a:chExt cx="1297459" cy="2076504"/>
            </a:xfrm>
          </p:grpSpPr>
          <p:sp>
            <p:nvSpPr>
              <p:cNvPr id="124" name="Rounded Rectangle 123"/>
              <p:cNvSpPr/>
              <p:nvPr/>
            </p:nvSpPr>
            <p:spPr>
              <a:xfrm>
                <a:off x="453083" y="1483499"/>
                <a:ext cx="255373" cy="370703"/>
              </a:xfrm>
              <a:prstGeom prst="roundRect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5" name="Rounded Rectangle 124"/>
              <p:cNvSpPr/>
              <p:nvPr/>
            </p:nvSpPr>
            <p:spPr>
              <a:xfrm>
                <a:off x="1346888" y="1483499"/>
                <a:ext cx="255373" cy="370703"/>
              </a:xfrm>
              <a:prstGeom prst="roundRect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304802" y="2224904"/>
                <a:ext cx="560173" cy="238897"/>
              </a:xfrm>
              <a:prstGeom prst="rect">
                <a:avLst/>
              </a:prstGeom>
              <a:solidFill>
                <a:srgbClr val="00B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444844" y="2859218"/>
                <a:ext cx="280086" cy="271849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28" name="Straight Arrow Connector 127"/>
              <p:cNvCxnSpPr>
                <a:stCxn id="124" idx="2"/>
                <a:endCxn id="126" idx="0"/>
              </p:cNvCxnSpPr>
              <p:nvPr/>
            </p:nvCxnSpPr>
            <p:spPr>
              <a:xfrm>
                <a:off x="580770" y="1854201"/>
                <a:ext cx="4119" cy="370702"/>
              </a:xfrm>
              <a:prstGeom prst="straightConnector1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dash"/>
                <a:miter lim="800000"/>
                <a:tailEnd type="triangle"/>
              </a:ln>
              <a:effectLst/>
            </p:spPr>
          </p:cxnSp>
          <p:cxnSp>
            <p:nvCxnSpPr>
              <p:cNvPr id="129" name="Straight Arrow Connector 128"/>
              <p:cNvCxnSpPr>
                <a:stCxn id="126" idx="2"/>
                <a:endCxn id="127" idx="0"/>
              </p:cNvCxnSpPr>
              <p:nvPr/>
            </p:nvCxnSpPr>
            <p:spPr>
              <a:xfrm flipH="1">
                <a:off x="584888" y="2463801"/>
                <a:ext cx="1" cy="395417"/>
              </a:xfrm>
              <a:prstGeom prst="straightConnector1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172" name="TextBox 171"/>
              <p:cNvSpPr txBox="1"/>
              <p:nvPr/>
            </p:nvSpPr>
            <p:spPr>
              <a:xfrm>
                <a:off x="864974" y="3252226"/>
                <a:ext cx="41243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(a)</a:t>
                </a:r>
                <a:endParaRPr lang="en-US" sz="2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8" name="Rectangle 17"/>
            <p:cNvSpPr/>
            <p:nvPr/>
          </p:nvSpPr>
          <p:spPr bwMode="auto">
            <a:xfrm>
              <a:off x="181229" y="2292001"/>
              <a:ext cx="1527581" cy="2301963"/>
            </a:xfrm>
            <a:prstGeom prst="rect">
              <a:avLst/>
            </a:prstGeom>
            <a:noFill/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132081" y="2292001"/>
            <a:ext cx="1527581" cy="2301963"/>
            <a:chOff x="2132081" y="2292001"/>
            <a:chExt cx="1527581" cy="2301963"/>
          </a:xfrm>
        </p:grpSpPr>
        <p:grpSp>
          <p:nvGrpSpPr>
            <p:cNvPr id="12" name="Group 11"/>
            <p:cNvGrpSpPr/>
            <p:nvPr/>
          </p:nvGrpSpPr>
          <p:grpSpPr>
            <a:xfrm>
              <a:off x="2236574" y="2318895"/>
              <a:ext cx="1297459" cy="2220667"/>
              <a:chOff x="2496066" y="1339337"/>
              <a:chExt cx="1297459" cy="2220667"/>
            </a:xfrm>
          </p:grpSpPr>
          <p:sp>
            <p:nvSpPr>
              <p:cNvPr id="130" name="Rounded Rectangle 129"/>
              <p:cNvSpPr/>
              <p:nvPr/>
            </p:nvSpPr>
            <p:spPr>
              <a:xfrm>
                <a:off x="2644347" y="1483499"/>
                <a:ext cx="255373" cy="370703"/>
              </a:xfrm>
              <a:prstGeom prst="roundRect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1" name="Rounded Rectangle 130"/>
              <p:cNvSpPr/>
              <p:nvPr/>
            </p:nvSpPr>
            <p:spPr>
              <a:xfrm>
                <a:off x="3538152" y="1483499"/>
                <a:ext cx="255373" cy="370703"/>
              </a:xfrm>
              <a:prstGeom prst="roundRect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2496066" y="2224904"/>
                <a:ext cx="560173" cy="238897"/>
              </a:xfrm>
              <a:prstGeom prst="rect">
                <a:avLst/>
              </a:prstGeom>
              <a:solidFill>
                <a:srgbClr val="00B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2636108" y="2859218"/>
                <a:ext cx="280086" cy="271849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35" name="Straight Arrow Connector 134"/>
              <p:cNvCxnSpPr>
                <a:stCxn id="132" idx="2"/>
                <a:endCxn id="133" idx="0"/>
              </p:cNvCxnSpPr>
              <p:nvPr/>
            </p:nvCxnSpPr>
            <p:spPr>
              <a:xfrm flipH="1">
                <a:off x="2776152" y="2463801"/>
                <a:ext cx="1" cy="395417"/>
              </a:xfrm>
              <a:prstGeom prst="straightConnector1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136" name="Explosion 2 135"/>
              <p:cNvSpPr/>
              <p:nvPr/>
            </p:nvSpPr>
            <p:spPr>
              <a:xfrm>
                <a:off x="2496066" y="1339337"/>
                <a:ext cx="560173" cy="634313"/>
              </a:xfrm>
              <a:prstGeom prst="irregularSeal2">
                <a:avLst/>
              </a:prstGeom>
              <a:solidFill>
                <a:srgbClr val="C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3" name="TextBox 172"/>
              <p:cNvSpPr txBox="1"/>
              <p:nvPr/>
            </p:nvSpPr>
            <p:spPr>
              <a:xfrm>
                <a:off x="3052118" y="3252227"/>
                <a:ext cx="41243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(b)</a:t>
                </a:r>
                <a:endParaRPr lang="en-US" sz="2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77" name="Rectangle 176"/>
            <p:cNvSpPr/>
            <p:nvPr/>
          </p:nvSpPr>
          <p:spPr bwMode="auto">
            <a:xfrm>
              <a:off x="2132081" y="2292001"/>
              <a:ext cx="1527581" cy="2301963"/>
            </a:xfrm>
            <a:prstGeom prst="rect">
              <a:avLst/>
            </a:prstGeom>
            <a:noFill/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160983" y="1153375"/>
            <a:ext cx="1527581" cy="2301963"/>
            <a:chOff x="4160983" y="1260469"/>
            <a:chExt cx="1527581" cy="2301963"/>
          </a:xfrm>
        </p:grpSpPr>
        <p:grpSp>
          <p:nvGrpSpPr>
            <p:cNvPr id="14" name="Group 13"/>
            <p:cNvGrpSpPr/>
            <p:nvPr/>
          </p:nvGrpSpPr>
          <p:grpSpPr>
            <a:xfrm>
              <a:off x="4256903" y="1286986"/>
              <a:ext cx="1301579" cy="2214323"/>
              <a:chOff x="1392189" y="4056617"/>
              <a:chExt cx="1301579" cy="2214323"/>
            </a:xfrm>
          </p:grpSpPr>
          <p:sp>
            <p:nvSpPr>
              <p:cNvPr id="144" name="Rounded Rectangle 143"/>
              <p:cNvSpPr/>
              <p:nvPr/>
            </p:nvSpPr>
            <p:spPr>
              <a:xfrm>
                <a:off x="1544590" y="4200779"/>
                <a:ext cx="255373" cy="370703"/>
              </a:xfrm>
              <a:prstGeom prst="roundRect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5" name="Rounded Rectangle 144"/>
              <p:cNvSpPr/>
              <p:nvPr/>
            </p:nvSpPr>
            <p:spPr>
              <a:xfrm>
                <a:off x="2438395" y="4200779"/>
                <a:ext cx="255373" cy="370703"/>
              </a:xfrm>
              <a:prstGeom prst="roundRect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1396309" y="4942184"/>
                <a:ext cx="560173" cy="238897"/>
              </a:xfrm>
              <a:prstGeom prst="rect">
                <a:avLst/>
              </a:prstGeom>
              <a:solidFill>
                <a:srgbClr val="00B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7" name="Oval 146"/>
              <p:cNvSpPr/>
              <p:nvPr/>
            </p:nvSpPr>
            <p:spPr>
              <a:xfrm>
                <a:off x="1536351" y="5576498"/>
                <a:ext cx="280086" cy="271849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48" name="Straight Arrow Connector 147"/>
              <p:cNvCxnSpPr>
                <a:stCxn id="146" idx="2"/>
                <a:endCxn id="147" idx="0"/>
              </p:cNvCxnSpPr>
              <p:nvPr/>
            </p:nvCxnSpPr>
            <p:spPr>
              <a:xfrm flipH="1">
                <a:off x="1676395" y="5181081"/>
                <a:ext cx="1" cy="395417"/>
              </a:xfrm>
              <a:prstGeom prst="straightConnector1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149" name="Explosion 2 148"/>
              <p:cNvSpPr/>
              <p:nvPr/>
            </p:nvSpPr>
            <p:spPr>
              <a:xfrm>
                <a:off x="1396309" y="4056617"/>
                <a:ext cx="560173" cy="634313"/>
              </a:xfrm>
              <a:prstGeom prst="irregularSeal2">
                <a:avLst/>
              </a:prstGeom>
              <a:solidFill>
                <a:srgbClr val="C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0" name="Explosion 2 149"/>
              <p:cNvSpPr/>
              <p:nvPr/>
            </p:nvSpPr>
            <p:spPr>
              <a:xfrm>
                <a:off x="1392189" y="4699167"/>
                <a:ext cx="560173" cy="634313"/>
              </a:xfrm>
              <a:prstGeom prst="irregularSeal2">
                <a:avLst/>
              </a:prstGeom>
              <a:solidFill>
                <a:srgbClr val="C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5" name="TextBox 174"/>
              <p:cNvSpPr txBox="1"/>
              <p:nvPr/>
            </p:nvSpPr>
            <p:spPr>
              <a:xfrm>
                <a:off x="1952355" y="5963163"/>
                <a:ext cx="41243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(c)</a:t>
                </a:r>
                <a:endParaRPr lang="en-US" sz="2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78" name="Rectangle 177"/>
            <p:cNvSpPr/>
            <p:nvPr/>
          </p:nvSpPr>
          <p:spPr bwMode="auto">
            <a:xfrm>
              <a:off x="4160983" y="1260469"/>
              <a:ext cx="1527581" cy="2301963"/>
            </a:xfrm>
            <a:prstGeom prst="rect">
              <a:avLst/>
            </a:prstGeom>
            <a:noFill/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347259" y="1153374"/>
            <a:ext cx="1527581" cy="2301963"/>
            <a:chOff x="6347259" y="1260468"/>
            <a:chExt cx="1527581" cy="2301963"/>
          </a:xfrm>
        </p:grpSpPr>
        <p:grpSp>
          <p:nvGrpSpPr>
            <p:cNvPr id="15" name="Group 14"/>
            <p:cNvGrpSpPr/>
            <p:nvPr/>
          </p:nvGrpSpPr>
          <p:grpSpPr>
            <a:xfrm>
              <a:off x="6452291" y="1286986"/>
              <a:ext cx="1301579" cy="2214324"/>
              <a:chOff x="3587577" y="4056617"/>
              <a:chExt cx="1301579" cy="2214324"/>
            </a:xfrm>
          </p:grpSpPr>
          <p:sp>
            <p:nvSpPr>
              <p:cNvPr id="151" name="Rounded Rectangle 150"/>
              <p:cNvSpPr/>
              <p:nvPr/>
            </p:nvSpPr>
            <p:spPr>
              <a:xfrm>
                <a:off x="3739978" y="4200779"/>
                <a:ext cx="255373" cy="370703"/>
              </a:xfrm>
              <a:prstGeom prst="roundRect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2" name="Rounded Rectangle 151"/>
              <p:cNvSpPr/>
              <p:nvPr/>
            </p:nvSpPr>
            <p:spPr>
              <a:xfrm>
                <a:off x="4633783" y="4200779"/>
                <a:ext cx="255373" cy="370703"/>
              </a:xfrm>
              <a:prstGeom prst="roundRect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3591697" y="4942184"/>
                <a:ext cx="560173" cy="238897"/>
              </a:xfrm>
              <a:prstGeom prst="rect">
                <a:avLst/>
              </a:prstGeom>
              <a:solidFill>
                <a:srgbClr val="00B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4" name="Oval 153"/>
              <p:cNvSpPr/>
              <p:nvPr/>
            </p:nvSpPr>
            <p:spPr>
              <a:xfrm>
                <a:off x="3731739" y="5576498"/>
                <a:ext cx="280086" cy="271849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55" name="Straight Arrow Connector 154"/>
              <p:cNvCxnSpPr>
                <a:stCxn id="153" idx="2"/>
                <a:endCxn id="154" idx="0"/>
              </p:cNvCxnSpPr>
              <p:nvPr/>
            </p:nvCxnSpPr>
            <p:spPr>
              <a:xfrm flipH="1">
                <a:off x="3871783" y="5181081"/>
                <a:ext cx="1" cy="395417"/>
              </a:xfrm>
              <a:prstGeom prst="straightConnector1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156" name="Explosion 2 155"/>
              <p:cNvSpPr/>
              <p:nvPr/>
            </p:nvSpPr>
            <p:spPr>
              <a:xfrm>
                <a:off x="3591697" y="4056617"/>
                <a:ext cx="560173" cy="634313"/>
              </a:xfrm>
              <a:prstGeom prst="irregularSeal2">
                <a:avLst/>
              </a:prstGeom>
              <a:solidFill>
                <a:srgbClr val="C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7" name="Explosion 2 156"/>
              <p:cNvSpPr/>
              <p:nvPr/>
            </p:nvSpPr>
            <p:spPr>
              <a:xfrm>
                <a:off x="3587577" y="4699167"/>
                <a:ext cx="560173" cy="634313"/>
              </a:xfrm>
              <a:prstGeom prst="irregularSeal2">
                <a:avLst/>
              </a:prstGeom>
              <a:solidFill>
                <a:srgbClr val="C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8" name="Explosion 2 157"/>
              <p:cNvSpPr/>
              <p:nvPr/>
            </p:nvSpPr>
            <p:spPr>
              <a:xfrm>
                <a:off x="3587577" y="5378789"/>
                <a:ext cx="560173" cy="634313"/>
              </a:xfrm>
              <a:prstGeom prst="irregularSeal2">
                <a:avLst/>
              </a:prstGeom>
              <a:solidFill>
                <a:srgbClr val="C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6" name="TextBox 175"/>
              <p:cNvSpPr txBox="1"/>
              <p:nvPr/>
            </p:nvSpPr>
            <p:spPr>
              <a:xfrm>
                <a:off x="4139499" y="5963164"/>
                <a:ext cx="41243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(d)</a:t>
                </a:r>
                <a:endParaRPr lang="en-US" sz="2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79" name="Rectangle 178"/>
            <p:cNvSpPr/>
            <p:nvPr/>
          </p:nvSpPr>
          <p:spPr bwMode="auto">
            <a:xfrm>
              <a:off x="6347259" y="1260468"/>
              <a:ext cx="1527581" cy="2301963"/>
            </a:xfrm>
            <a:prstGeom prst="rect">
              <a:avLst/>
            </a:prstGeom>
            <a:noFill/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160983" y="3562431"/>
            <a:ext cx="1527581" cy="2301963"/>
            <a:chOff x="4160983" y="3562431"/>
            <a:chExt cx="1527581" cy="2301963"/>
          </a:xfrm>
        </p:grpSpPr>
        <p:grpSp>
          <p:nvGrpSpPr>
            <p:cNvPr id="11" name="Group 10"/>
            <p:cNvGrpSpPr/>
            <p:nvPr/>
          </p:nvGrpSpPr>
          <p:grpSpPr>
            <a:xfrm>
              <a:off x="4261023" y="3588949"/>
              <a:ext cx="1297459" cy="2220665"/>
              <a:chOff x="5778843" y="1311876"/>
              <a:chExt cx="1297459" cy="2220665"/>
            </a:xfrm>
          </p:grpSpPr>
          <p:sp>
            <p:nvSpPr>
              <p:cNvPr id="137" name="Rounded Rectangle 136"/>
              <p:cNvSpPr/>
              <p:nvPr/>
            </p:nvSpPr>
            <p:spPr>
              <a:xfrm>
                <a:off x="5927124" y="1456038"/>
                <a:ext cx="255373" cy="370703"/>
              </a:xfrm>
              <a:prstGeom prst="roundRect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8" name="Rounded Rectangle 137"/>
              <p:cNvSpPr/>
              <p:nvPr/>
            </p:nvSpPr>
            <p:spPr>
              <a:xfrm>
                <a:off x="6820929" y="1456038"/>
                <a:ext cx="255373" cy="370703"/>
              </a:xfrm>
              <a:prstGeom prst="roundRect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5778843" y="2197443"/>
                <a:ext cx="560173" cy="238897"/>
              </a:xfrm>
              <a:prstGeom prst="rect">
                <a:avLst/>
              </a:prstGeom>
              <a:solidFill>
                <a:srgbClr val="00B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0" name="Oval 139"/>
              <p:cNvSpPr/>
              <p:nvPr/>
            </p:nvSpPr>
            <p:spPr>
              <a:xfrm>
                <a:off x="5918885" y="2831757"/>
                <a:ext cx="280086" cy="271849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41" name="Straight Arrow Connector 140"/>
              <p:cNvCxnSpPr>
                <a:stCxn id="138" idx="2"/>
                <a:endCxn id="139" idx="0"/>
              </p:cNvCxnSpPr>
              <p:nvPr/>
            </p:nvCxnSpPr>
            <p:spPr>
              <a:xfrm flipH="1">
                <a:off x="6058929" y="1826740"/>
                <a:ext cx="889686" cy="370702"/>
              </a:xfrm>
              <a:prstGeom prst="straightConnector1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dash"/>
                <a:miter lim="800000"/>
                <a:tailEnd type="triangle"/>
              </a:ln>
              <a:effectLst/>
            </p:spPr>
          </p:cxnSp>
          <p:cxnSp>
            <p:nvCxnSpPr>
              <p:cNvPr id="142" name="Straight Arrow Connector 141"/>
              <p:cNvCxnSpPr>
                <a:stCxn id="139" idx="2"/>
                <a:endCxn id="140" idx="0"/>
              </p:cNvCxnSpPr>
              <p:nvPr/>
            </p:nvCxnSpPr>
            <p:spPr>
              <a:xfrm flipH="1">
                <a:off x="6058929" y="2436340"/>
                <a:ext cx="1" cy="395417"/>
              </a:xfrm>
              <a:prstGeom prst="straightConnector1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143" name="Explosion 2 142"/>
              <p:cNvSpPr/>
              <p:nvPr/>
            </p:nvSpPr>
            <p:spPr>
              <a:xfrm>
                <a:off x="5778843" y="1311876"/>
                <a:ext cx="560173" cy="634313"/>
              </a:xfrm>
              <a:prstGeom prst="irregularSeal2">
                <a:avLst/>
              </a:prstGeom>
              <a:solidFill>
                <a:srgbClr val="C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4" name="TextBox 173"/>
              <p:cNvSpPr txBox="1"/>
              <p:nvPr/>
            </p:nvSpPr>
            <p:spPr>
              <a:xfrm>
                <a:off x="6334893" y="3224764"/>
                <a:ext cx="41243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(e)</a:t>
                </a:r>
                <a:endParaRPr lang="en-US" sz="2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80" name="Rectangle 179"/>
            <p:cNvSpPr/>
            <p:nvPr/>
          </p:nvSpPr>
          <p:spPr bwMode="auto">
            <a:xfrm>
              <a:off x="4160983" y="3562431"/>
              <a:ext cx="1527581" cy="2301963"/>
            </a:xfrm>
            <a:prstGeom prst="rect">
              <a:avLst/>
            </a:prstGeom>
            <a:noFill/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27" name="Right Arrow 26"/>
          <p:cNvSpPr/>
          <p:nvPr/>
        </p:nvSpPr>
        <p:spPr bwMode="auto">
          <a:xfrm>
            <a:off x="1754661" y="3358515"/>
            <a:ext cx="338728" cy="246852"/>
          </a:xfrm>
          <a:prstGeom prst="rightArrow">
            <a:avLst>
              <a:gd name="adj1" fmla="val 29977"/>
              <a:gd name="adj2" fmla="val 50000"/>
            </a:avLst>
          </a:prstGeom>
          <a:solidFill>
            <a:schemeClr val="tx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81" name="Right Arrow 180"/>
          <p:cNvSpPr/>
          <p:nvPr/>
        </p:nvSpPr>
        <p:spPr bwMode="auto">
          <a:xfrm rot="19933242">
            <a:off x="3670596" y="2888753"/>
            <a:ext cx="487116" cy="246852"/>
          </a:xfrm>
          <a:prstGeom prst="rightArrow">
            <a:avLst>
              <a:gd name="adj1" fmla="val 29977"/>
              <a:gd name="adj2" fmla="val 50000"/>
            </a:avLst>
          </a:prstGeom>
          <a:solidFill>
            <a:schemeClr val="tx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82" name="Right Arrow 181"/>
          <p:cNvSpPr/>
          <p:nvPr/>
        </p:nvSpPr>
        <p:spPr bwMode="auto">
          <a:xfrm>
            <a:off x="5768882" y="2213966"/>
            <a:ext cx="549543" cy="246852"/>
          </a:xfrm>
          <a:prstGeom prst="rightArrow">
            <a:avLst>
              <a:gd name="adj1" fmla="val 29977"/>
              <a:gd name="adj2" fmla="val 50000"/>
            </a:avLst>
          </a:prstGeom>
          <a:solidFill>
            <a:schemeClr val="tx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83" name="Right Arrow 182"/>
          <p:cNvSpPr/>
          <p:nvPr/>
        </p:nvSpPr>
        <p:spPr bwMode="auto">
          <a:xfrm rot="1955547">
            <a:off x="3678548" y="3807689"/>
            <a:ext cx="487116" cy="246852"/>
          </a:xfrm>
          <a:prstGeom prst="rightArrow">
            <a:avLst>
              <a:gd name="adj1" fmla="val 29977"/>
              <a:gd name="adj2" fmla="val 50000"/>
            </a:avLst>
          </a:prstGeom>
          <a:solidFill>
            <a:schemeClr val="tx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84" name="Rectangle 183"/>
          <p:cNvSpPr/>
          <p:nvPr/>
        </p:nvSpPr>
        <p:spPr>
          <a:xfrm>
            <a:off x="552963" y="1342790"/>
            <a:ext cx="17464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</a:rPr>
              <a:t>Example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  <p:sp>
        <p:nvSpPr>
          <p:cNvPr id="185" name="Rectangle 184"/>
          <p:cNvSpPr/>
          <p:nvPr/>
        </p:nvSpPr>
        <p:spPr>
          <a:xfrm>
            <a:off x="204423" y="4764293"/>
            <a:ext cx="35597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→(b): Initial disruption at diesel tank</a:t>
            </a:r>
          </a:p>
          <a:p>
            <a:pPr lvl="0"/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→(c): Resource failure at generator</a:t>
            </a:r>
          </a:p>
          <a:p>
            <a:pPr lvl="0"/>
            <a:r>
              <a:rPr lang="en-US" sz="1600" kern="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(c)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(d): Support failure at pump</a:t>
            </a:r>
          </a:p>
          <a:p>
            <a:pPr lvl="0"/>
            <a:r>
              <a:rPr lang="en-US" sz="1600" kern="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(e): Diesel generator seeks supply from another diesel tank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B6B71-EA2E-4EB9-9440-C1FFA72C1335}" type="slidenum">
              <a:rPr lang="en-US" altLang="en-US" smtClean="0">
                <a:solidFill>
                  <a:schemeClr val="bg1">
                    <a:lumMod val="50000"/>
                  </a:schemeClr>
                </a:solidFill>
              </a:rPr>
              <a:pPr/>
              <a:t>5</a:t>
            </a:fld>
            <a:endParaRPr lang="en-US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9603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9775"/>
    </mc:Choice>
    <mc:Fallback>
      <p:transition spd="slow" advTm="697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81" grpId="0" animBg="1"/>
      <p:bldP spid="181" grpId="1" animBg="1"/>
      <p:bldP spid="181" grpId="2" animBg="1"/>
      <p:bldP spid="182" grpId="0" animBg="1"/>
      <p:bldP spid="182" grpId="1" animBg="1"/>
      <p:bldP spid="182" grpId="2" animBg="1"/>
      <p:bldP spid="183" grpId="0" animBg="1"/>
      <p:bldP spid="18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ambria" panose="02040503050406030204" pitchFamily="18" charset="0"/>
              </a:rPr>
              <a:t>Objective of Study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14942" y="1381543"/>
            <a:ext cx="2934890" cy="4064000"/>
            <a:chOff x="1444672" y="1908766"/>
            <a:chExt cx="2934890" cy="4064000"/>
          </a:xfrm>
        </p:grpSpPr>
        <p:sp>
          <p:nvSpPr>
            <p:cNvPr id="4" name="Freeform 3"/>
            <p:cNvSpPr/>
            <p:nvPr/>
          </p:nvSpPr>
          <p:spPr>
            <a:xfrm>
              <a:off x="1444672" y="1908766"/>
              <a:ext cx="2934890" cy="4064000"/>
            </a:xfrm>
            <a:custGeom>
              <a:avLst/>
              <a:gdLst>
                <a:gd name="connsiteX0" fmla="*/ 0 w 2934890"/>
                <a:gd name="connsiteY0" fmla="*/ 293489 h 4064000"/>
                <a:gd name="connsiteX1" fmla="*/ 293489 w 2934890"/>
                <a:gd name="connsiteY1" fmla="*/ 0 h 4064000"/>
                <a:gd name="connsiteX2" fmla="*/ 2641401 w 2934890"/>
                <a:gd name="connsiteY2" fmla="*/ 0 h 4064000"/>
                <a:gd name="connsiteX3" fmla="*/ 2934890 w 2934890"/>
                <a:gd name="connsiteY3" fmla="*/ 293489 h 4064000"/>
                <a:gd name="connsiteX4" fmla="*/ 2934890 w 2934890"/>
                <a:gd name="connsiteY4" fmla="*/ 3770511 h 4064000"/>
                <a:gd name="connsiteX5" fmla="*/ 2641401 w 2934890"/>
                <a:gd name="connsiteY5" fmla="*/ 4064000 h 4064000"/>
                <a:gd name="connsiteX6" fmla="*/ 293489 w 2934890"/>
                <a:gd name="connsiteY6" fmla="*/ 4064000 h 4064000"/>
                <a:gd name="connsiteX7" fmla="*/ 0 w 2934890"/>
                <a:gd name="connsiteY7" fmla="*/ 3770511 h 4064000"/>
                <a:gd name="connsiteX8" fmla="*/ 0 w 2934890"/>
                <a:gd name="connsiteY8" fmla="*/ 293489 h 406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34890" h="4064000">
                  <a:moveTo>
                    <a:pt x="0" y="293489"/>
                  </a:moveTo>
                  <a:cubicBezTo>
                    <a:pt x="0" y="131400"/>
                    <a:pt x="131400" y="0"/>
                    <a:pt x="293489" y="0"/>
                  </a:cubicBezTo>
                  <a:lnTo>
                    <a:pt x="2641401" y="0"/>
                  </a:lnTo>
                  <a:cubicBezTo>
                    <a:pt x="2803490" y="0"/>
                    <a:pt x="2934890" y="131400"/>
                    <a:pt x="2934890" y="293489"/>
                  </a:cubicBezTo>
                  <a:lnTo>
                    <a:pt x="2934890" y="3770511"/>
                  </a:lnTo>
                  <a:cubicBezTo>
                    <a:pt x="2934890" y="3932600"/>
                    <a:pt x="2803490" y="4064000"/>
                    <a:pt x="2641401" y="4064000"/>
                  </a:cubicBezTo>
                  <a:lnTo>
                    <a:pt x="293489" y="4064000"/>
                  </a:lnTo>
                  <a:cubicBezTo>
                    <a:pt x="131400" y="4064000"/>
                    <a:pt x="0" y="3932600"/>
                    <a:pt x="0" y="3770511"/>
                  </a:cubicBezTo>
                  <a:lnTo>
                    <a:pt x="0" y="293489"/>
                  </a:lnTo>
                  <a:close/>
                </a:path>
              </a:pathLst>
            </a:cu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0490" tIns="110490" rIns="110490" bIns="295529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sz="29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System disruption propagation</a:t>
              </a:r>
              <a:endParaRPr lang="en-US" sz="2900" kern="1200" dirty="0"/>
            </a:p>
          </p:txBody>
        </p:sp>
        <p:sp>
          <p:nvSpPr>
            <p:cNvPr id="5" name="Freeform 4"/>
            <p:cNvSpPr/>
            <p:nvPr/>
          </p:nvSpPr>
          <p:spPr>
            <a:xfrm>
              <a:off x="1738162" y="3129156"/>
              <a:ext cx="2347912" cy="1225351"/>
            </a:xfrm>
            <a:custGeom>
              <a:avLst/>
              <a:gdLst>
                <a:gd name="connsiteX0" fmla="*/ 0 w 2347912"/>
                <a:gd name="connsiteY0" fmla="*/ 122535 h 1225351"/>
                <a:gd name="connsiteX1" fmla="*/ 122535 w 2347912"/>
                <a:gd name="connsiteY1" fmla="*/ 0 h 1225351"/>
                <a:gd name="connsiteX2" fmla="*/ 2225377 w 2347912"/>
                <a:gd name="connsiteY2" fmla="*/ 0 h 1225351"/>
                <a:gd name="connsiteX3" fmla="*/ 2347912 w 2347912"/>
                <a:gd name="connsiteY3" fmla="*/ 122535 h 1225351"/>
                <a:gd name="connsiteX4" fmla="*/ 2347912 w 2347912"/>
                <a:gd name="connsiteY4" fmla="*/ 1102816 h 1225351"/>
                <a:gd name="connsiteX5" fmla="*/ 2225377 w 2347912"/>
                <a:gd name="connsiteY5" fmla="*/ 1225351 h 1225351"/>
                <a:gd name="connsiteX6" fmla="*/ 122535 w 2347912"/>
                <a:gd name="connsiteY6" fmla="*/ 1225351 h 1225351"/>
                <a:gd name="connsiteX7" fmla="*/ 0 w 2347912"/>
                <a:gd name="connsiteY7" fmla="*/ 1102816 h 1225351"/>
                <a:gd name="connsiteX8" fmla="*/ 0 w 2347912"/>
                <a:gd name="connsiteY8" fmla="*/ 122535 h 1225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7912" h="1225351">
                  <a:moveTo>
                    <a:pt x="0" y="122535"/>
                  </a:moveTo>
                  <a:cubicBezTo>
                    <a:pt x="0" y="54861"/>
                    <a:pt x="54861" y="0"/>
                    <a:pt x="122535" y="0"/>
                  </a:cubicBezTo>
                  <a:lnTo>
                    <a:pt x="2225377" y="0"/>
                  </a:lnTo>
                  <a:cubicBezTo>
                    <a:pt x="2293051" y="0"/>
                    <a:pt x="2347912" y="54861"/>
                    <a:pt x="2347912" y="122535"/>
                  </a:cubicBezTo>
                  <a:lnTo>
                    <a:pt x="2347912" y="1102816"/>
                  </a:lnTo>
                  <a:cubicBezTo>
                    <a:pt x="2347912" y="1170490"/>
                    <a:pt x="2293051" y="1225351"/>
                    <a:pt x="2225377" y="1225351"/>
                  </a:cubicBezTo>
                  <a:lnTo>
                    <a:pt x="122535" y="1225351"/>
                  </a:lnTo>
                  <a:cubicBezTo>
                    <a:pt x="54861" y="1225351"/>
                    <a:pt x="0" y="1170490"/>
                    <a:pt x="0" y="1102816"/>
                  </a:cubicBezTo>
                  <a:lnTo>
                    <a:pt x="0" y="12253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6689" tIns="73989" rIns="86689" bIns="73989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sz="20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Understand infrastructural interdependencies</a:t>
              </a:r>
              <a:endParaRPr lang="en-US" sz="2000" kern="1200" dirty="0"/>
            </a:p>
          </p:txBody>
        </p:sp>
        <p:sp>
          <p:nvSpPr>
            <p:cNvPr id="6" name="Freeform 5"/>
            <p:cNvSpPr/>
            <p:nvPr/>
          </p:nvSpPr>
          <p:spPr>
            <a:xfrm>
              <a:off x="1738162" y="4543023"/>
              <a:ext cx="2347912" cy="1225351"/>
            </a:xfrm>
            <a:custGeom>
              <a:avLst/>
              <a:gdLst>
                <a:gd name="connsiteX0" fmla="*/ 0 w 2347912"/>
                <a:gd name="connsiteY0" fmla="*/ 122535 h 1225351"/>
                <a:gd name="connsiteX1" fmla="*/ 122535 w 2347912"/>
                <a:gd name="connsiteY1" fmla="*/ 0 h 1225351"/>
                <a:gd name="connsiteX2" fmla="*/ 2225377 w 2347912"/>
                <a:gd name="connsiteY2" fmla="*/ 0 h 1225351"/>
                <a:gd name="connsiteX3" fmla="*/ 2347912 w 2347912"/>
                <a:gd name="connsiteY3" fmla="*/ 122535 h 1225351"/>
                <a:gd name="connsiteX4" fmla="*/ 2347912 w 2347912"/>
                <a:gd name="connsiteY4" fmla="*/ 1102816 h 1225351"/>
                <a:gd name="connsiteX5" fmla="*/ 2225377 w 2347912"/>
                <a:gd name="connsiteY5" fmla="*/ 1225351 h 1225351"/>
                <a:gd name="connsiteX6" fmla="*/ 122535 w 2347912"/>
                <a:gd name="connsiteY6" fmla="*/ 1225351 h 1225351"/>
                <a:gd name="connsiteX7" fmla="*/ 0 w 2347912"/>
                <a:gd name="connsiteY7" fmla="*/ 1102816 h 1225351"/>
                <a:gd name="connsiteX8" fmla="*/ 0 w 2347912"/>
                <a:gd name="connsiteY8" fmla="*/ 122535 h 1225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7912" h="1225351">
                  <a:moveTo>
                    <a:pt x="0" y="122535"/>
                  </a:moveTo>
                  <a:cubicBezTo>
                    <a:pt x="0" y="54861"/>
                    <a:pt x="54861" y="0"/>
                    <a:pt x="122535" y="0"/>
                  </a:cubicBezTo>
                  <a:lnTo>
                    <a:pt x="2225377" y="0"/>
                  </a:lnTo>
                  <a:cubicBezTo>
                    <a:pt x="2293051" y="0"/>
                    <a:pt x="2347912" y="54861"/>
                    <a:pt x="2347912" y="122535"/>
                  </a:cubicBezTo>
                  <a:lnTo>
                    <a:pt x="2347912" y="1102816"/>
                  </a:lnTo>
                  <a:cubicBezTo>
                    <a:pt x="2347912" y="1170490"/>
                    <a:pt x="2293051" y="1225351"/>
                    <a:pt x="2225377" y="1225351"/>
                  </a:cubicBezTo>
                  <a:lnTo>
                    <a:pt x="122535" y="1225351"/>
                  </a:lnTo>
                  <a:cubicBezTo>
                    <a:pt x="54861" y="1225351"/>
                    <a:pt x="0" y="1170490"/>
                    <a:pt x="0" y="1102816"/>
                  </a:cubicBezTo>
                  <a:lnTo>
                    <a:pt x="0" y="12253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6689" tIns="73989" rIns="86689" bIns="73989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sz="20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Model cascading failure</a:t>
              </a:r>
              <a:endParaRPr lang="en-US" sz="2000" kern="1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852824" y="1381543"/>
            <a:ext cx="2934890" cy="4064000"/>
            <a:chOff x="5523310" y="1872379"/>
            <a:chExt cx="2934890" cy="4064000"/>
          </a:xfrm>
        </p:grpSpPr>
        <p:sp>
          <p:nvSpPr>
            <p:cNvPr id="7" name="Freeform 6"/>
            <p:cNvSpPr/>
            <p:nvPr/>
          </p:nvSpPr>
          <p:spPr>
            <a:xfrm>
              <a:off x="5523310" y="1872379"/>
              <a:ext cx="2934890" cy="4064000"/>
            </a:xfrm>
            <a:custGeom>
              <a:avLst/>
              <a:gdLst>
                <a:gd name="connsiteX0" fmla="*/ 0 w 2934890"/>
                <a:gd name="connsiteY0" fmla="*/ 293489 h 4064000"/>
                <a:gd name="connsiteX1" fmla="*/ 293489 w 2934890"/>
                <a:gd name="connsiteY1" fmla="*/ 0 h 4064000"/>
                <a:gd name="connsiteX2" fmla="*/ 2641401 w 2934890"/>
                <a:gd name="connsiteY2" fmla="*/ 0 h 4064000"/>
                <a:gd name="connsiteX3" fmla="*/ 2934890 w 2934890"/>
                <a:gd name="connsiteY3" fmla="*/ 293489 h 4064000"/>
                <a:gd name="connsiteX4" fmla="*/ 2934890 w 2934890"/>
                <a:gd name="connsiteY4" fmla="*/ 3770511 h 4064000"/>
                <a:gd name="connsiteX5" fmla="*/ 2641401 w 2934890"/>
                <a:gd name="connsiteY5" fmla="*/ 4064000 h 4064000"/>
                <a:gd name="connsiteX6" fmla="*/ 293489 w 2934890"/>
                <a:gd name="connsiteY6" fmla="*/ 4064000 h 4064000"/>
                <a:gd name="connsiteX7" fmla="*/ 0 w 2934890"/>
                <a:gd name="connsiteY7" fmla="*/ 3770511 h 4064000"/>
                <a:gd name="connsiteX8" fmla="*/ 0 w 2934890"/>
                <a:gd name="connsiteY8" fmla="*/ 293489 h 406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34890" h="4064000">
                  <a:moveTo>
                    <a:pt x="0" y="293489"/>
                  </a:moveTo>
                  <a:cubicBezTo>
                    <a:pt x="0" y="131400"/>
                    <a:pt x="131400" y="0"/>
                    <a:pt x="293489" y="0"/>
                  </a:cubicBezTo>
                  <a:lnTo>
                    <a:pt x="2641401" y="0"/>
                  </a:lnTo>
                  <a:cubicBezTo>
                    <a:pt x="2803490" y="0"/>
                    <a:pt x="2934890" y="131400"/>
                    <a:pt x="2934890" y="293489"/>
                  </a:cubicBezTo>
                  <a:lnTo>
                    <a:pt x="2934890" y="3770511"/>
                  </a:lnTo>
                  <a:cubicBezTo>
                    <a:pt x="2934890" y="3932600"/>
                    <a:pt x="2803490" y="4064000"/>
                    <a:pt x="2641401" y="4064000"/>
                  </a:cubicBezTo>
                  <a:lnTo>
                    <a:pt x="293489" y="4064000"/>
                  </a:lnTo>
                  <a:cubicBezTo>
                    <a:pt x="131400" y="4064000"/>
                    <a:pt x="0" y="3932600"/>
                    <a:pt x="0" y="3770511"/>
                  </a:cubicBezTo>
                  <a:lnTo>
                    <a:pt x="0" y="293489"/>
                  </a:lnTo>
                  <a:close/>
                </a:path>
              </a:pathLst>
            </a:cu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0490" tIns="110490" rIns="110490" bIns="295529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sz="29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Impact on population</a:t>
              </a:r>
              <a:endParaRPr lang="en-US" sz="2900" kern="1200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5816799" y="3092769"/>
              <a:ext cx="2347912" cy="1225351"/>
            </a:xfrm>
            <a:custGeom>
              <a:avLst/>
              <a:gdLst>
                <a:gd name="connsiteX0" fmla="*/ 0 w 2347912"/>
                <a:gd name="connsiteY0" fmla="*/ 122535 h 1225351"/>
                <a:gd name="connsiteX1" fmla="*/ 122535 w 2347912"/>
                <a:gd name="connsiteY1" fmla="*/ 0 h 1225351"/>
                <a:gd name="connsiteX2" fmla="*/ 2225377 w 2347912"/>
                <a:gd name="connsiteY2" fmla="*/ 0 h 1225351"/>
                <a:gd name="connsiteX3" fmla="*/ 2347912 w 2347912"/>
                <a:gd name="connsiteY3" fmla="*/ 122535 h 1225351"/>
                <a:gd name="connsiteX4" fmla="*/ 2347912 w 2347912"/>
                <a:gd name="connsiteY4" fmla="*/ 1102816 h 1225351"/>
                <a:gd name="connsiteX5" fmla="*/ 2225377 w 2347912"/>
                <a:gd name="connsiteY5" fmla="*/ 1225351 h 1225351"/>
                <a:gd name="connsiteX6" fmla="*/ 122535 w 2347912"/>
                <a:gd name="connsiteY6" fmla="*/ 1225351 h 1225351"/>
                <a:gd name="connsiteX7" fmla="*/ 0 w 2347912"/>
                <a:gd name="connsiteY7" fmla="*/ 1102816 h 1225351"/>
                <a:gd name="connsiteX8" fmla="*/ 0 w 2347912"/>
                <a:gd name="connsiteY8" fmla="*/ 122535 h 1225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7912" h="1225351">
                  <a:moveTo>
                    <a:pt x="0" y="122535"/>
                  </a:moveTo>
                  <a:cubicBezTo>
                    <a:pt x="0" y="54861"/>
                    <a:pt x="54861" y="0"/>
                    <a:pt x="122535" y="0"/>
                  </a:cubicBezTo>
                  <a:lnTo>
                    <a:pt x="2225377" y="0"/>
                  </a:lnTo>
                  <a:cubicBezTo>
                    <a:pt x="2293051" y="0"/>
                    <a:pt x="2347912" y="54861"/>
                    <a:pt x="2347912" y="122535"/>
                  </a:cubicBezTo>
                  <a:lnTo>
                    <a:pt x="2347912" y="1102816"/>
                  </a:lnTo>
                  <a:cubicBezTo>
                    <a:pt x="2347912" y="1170490"/>
                    <a:pt x="2293051" y="1225351"/>
                    <a:pt x="2225377" y="1225351"/>
                  </a:cubicBezTo>
                  <a:lnTo>
                    <a:pt x="122535" y="1225351"/>
                  </a:lnTo>
                  <a:cubicBezTo>
                    <a:pt x="54861" y="1225351"/>
                    <a:pt x="0" y="1170490"/>
                    <a:pt x="0" y="1102816"/>
                  </a:cubicBezTo>
                  <a:lnTo>
                    <a:pt x="0" y="12253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6689" tIns="73989" rIns="86689" bIns="73989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sz="20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Estimate</a:t>
              </a:r>
              <a:r>
                <a:rPr lang="en-US" altLang="en-US" sz="2000" kern="1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0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population’s demand on resources</a:t>
              </a:r>
              <a:endParaRPr lang="en-US" sz="2000" kern="1200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5816799" y="4506636"/>
              <a:ext cx="2347912" cy="1225351"/>
            </a:xfrm>
            <a:custGeom>
              <a:avLst/>
              <a:gdLst>
                <a:gd name="connsiteX0" fmla="*/ 0 w 2347912"/>
                <a:gd name="connsiteY0" fmla="*/ 122535 h 1225351"/>
                <a:gd name="connsiteX1" fmla="*/ 122535 w 2347912"/>
                <a:gd name="connsiteY1" fmla="*/ 0 h 1225351"/>
                <a:gd name="connsiteX2" fmla="*/ 2225377 w 2347912"/>
                <a:gd name="connsiteY2" fmla="*/ 0 h 1225351"/>
                <a:gd name="connsiteX3" fmla="*/ 2347912 w 2347912"/>
                <a:gd name="connsiteY3" fmla="*/ 122535 h 1225351"/>
                <a:gd name="connsiteX4" fmla="*/ 2347912 w 2347912"/>
                <a:gd name="connsiteY4" fmla="*/ 1102816 h 1225351"/>
                <a:gd name="connsiteX5" fmla="*/ 2225377 w 2347912"/>
                <a:gd name="connsiteY5" fmla="*/ 1225351 h 1225351"/>
                <a:gd name="connsiteX6" fmla="*/ 122535 w 2347912"/>
                <a:gd name="connsiteY6" fmla="*/ 1225351 h 1225351"/>
                <a:gd name="connsiteX7" fmla="*/ 0 w 2347912"/>
                <a:gd name="connsiteY7" fmla="*/ 1102816 h 1225351"/>
                <a:gd name="connsiteX8" fmla="*/ 0 w 2347912"/>
                <a:gd name="connsiteY8" fmla="*/ 122535 h 1225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7912" h="1225351">
                  <a:moveTo>
                    <a:pt x="0" y="122535"/>
                  </a:moveTo>
                  <a:cubicBezTo>
                    <a:pt x="0" y="54861"/>
                    <a:pt x="54861" y="0"/>
                    <a:pt x="122535" y="0"/>
                  </a:cubicBezTo>
                  <a:lnTo>
                    <a:pt x="2225377" y="0"/>
                  </a:lnTo>
                  <a:cubicBezTo>
                    <a:pt x="2293051" y="0"/>
                    <a:pt x="2347912" y="54861"/>
                    <a:pt x="2347912" y="122535"/>
                  </a:cubicBezTo>
                  <a:lnTo>
                    <a:pt x="2347912" y="1102816"/>
                  </a:lnTo>
                  <a:cubicBezTo>
                    <a:pt x="2347912" y="1170490"/>
                    <a:pt x="2293051" y="1225351"/>
                    <a:pt x="2225377" y="1225351"/>
                  </a:cubicBezTo>
                  <a:lnTo>
                    <a:pt x="122535" y="1225351"/>
                  </a:lnTo>
                  <a:cubicBezTo>
                    <a:pt x="54861" y="1225351"/>
                    <a:pt x="0" y="1170490"/>
                    <a:pt x="0" y="1102816"/>
                  </a:cubicBezTo>
                  <a:lnTo>
                    <a:pt x="0" y="12253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6689" tIns="73989" rIns="86689" bIns="73989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Predict people’s resource-access behavior</a:t>
              </a:r>
              <a:endParaRPr lang="en-US" sz="2000" kern="1200" dirty="0"/>
            </a:p>
          </p:txBody>
        </p:sp>
      </p:grpSp>
      <p:sp>
        <p:nvSpPr>
          <p:cNvPr id="13" name="Rectangle 12"/>
          <p:cNvSpPr/>
          <p:nvPr/>
        </p:nvSpPr>
        <p:spPr bwMode="auto">
          <a:xfrm>
            <a:off x="185352" y="1219199"/>
            <a:ext cx="3480486" cy="4415481"/>
          </a:xfrm>
          <a:prstGeom prst="rect">
            <a:avLst/>
          </a:prstGeom>
          <a:solidFill>
            <a:srgbClr val="FFFFFF">
              <a:alpha val="5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C6A77-D613-4E41-B325-681F07F3C406}" type="slidenum">
              <a:rPr lang="en-US" altLang="en-US" smtClean="0">
                <a:solidFill>
                  <a:schemeClr val="bg1">
                    <a:lumMod val="50000"/>
                  </a:schemeClr>
                </a:solidFill>
              </a:rPr>
              <a:pPr/>
              <a:t>6</a:t>
            </a:fld>
            <a:endParaRPr lang="en-US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7496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348"/>
    </mc:Choice>
    <mc:Fallback>
      <p:transition spd="slow" advTm="173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/>
          <p:nvPr/>
        </p:nvSpPr>
        <p:spPr>
          <a:xfrm>
            <a:off x="1181101" y="5085333"/>
            <a:ext cx="7037532" cy="408623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686B5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 access water at lower cost in a normal system</a:t>
            </a:r>
            <a:endParaRPr lang="en-US" dirty="0">
              <a:solidFill>
                <a:srgbClr val="686B5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Picture 2" descr="http://www.clipartguide.com/_small/0808-0809-1213-05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632" y="2748118"/>
            <a:ext cx="507011" cy="50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clipartguide.com/_small/0808-0809-1213-05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06" y="2752852"/>
            <a:ext cx="507011" cy="50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311" y="4325366"/>
            <a:ext cx="304800" cy="607567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1269" y="4325366"/>
            <a:ext cx="304800" cy="60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90227" y="4325366"/>
            <a:ext cx="304800" cy="60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09185" y="4325366"/>
            <a:ext cx="304800" cy="60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8143" y="4325366"/>
            <a:ext cx="304800" cy="60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47101" y="4325366"/>
            <a:ext cx="304800" cy="60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 bwMode="auto">
          <a:xfrm>
            <a:off x="1372179" y="3025035"/>
            <a:ext cx="70866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1371600" y="2010623"/>
            <a:ext cx="707707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Lightning Bolt 2"/>
          <p:cNvSpPr/>
          <p:nvPr/>
        </p:nvSpPr>
        <p:spPr bwMode="auto">
          <a:xfrm>
            <a:off x="1181100" y="1820124"/>
            <a:ext cx="381000" cy="457200"/>
          </a:xfrm>
          <a:prstGeom prst="lightningBol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1372179" y="3812433"/>
            <a:ext cx="7086600" cy="9307"/>
          </a:xfrm>
          <a:prstGeom prst="line">
            <a:avLst/>
          </a:prstGeom>
          <a:solidFill>
            <a:schemeClr val="accent1"/>
          </a:solidFill>
          <a:ln w="76200" cap="flat" cmpd="dbl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Arrow Connector 30"/>
          <p:cNvCxnSpPr/>
          <p:nvPr/>
        </p:nvCxnSpPr>
        <p:spPr bwMode="auto">
          <a:xfrm flipV="1">
            <a:off x="2372304" y="3101239"/>
            <a:ext cx="0" cy="1100746"/>
          </a:xfrm>
          <a:prstGeom prst="straightConnector1">
            <a:avLst/>
          </a:prstGeom>
          <a:ln w="28575">
            <a:solidFill>
              <a:srgbClr val="0070C0"/>
            </a:solidFill>
            <a:prstDash val="dash"/>
            <a:headEnd type="triangle" w="lg" len="lg"/>
            <a:tailEnd type="none"/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72"/>
          <a:stretch/>
        </p:blipFill>
        <p:spPr>
          <a:xfrm flipH="1">
            <a:off x="1046033" y="3660032"/>
            <a:ext cx="446432" cy="257553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162504" y="1792613"/>
            <a:ext cx="946464" cy="408623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686B5D">
                    <a:lumMod val="50000"/>
                  </a:srgbClr>
                </a:solidFill>
                <a:latin typeface="Cambria" panose="02040503050406030204" pitchFamily="18" charset="0"/>
              </a:rPr>
              <a:t>Power</a:t>
            </a:r>
            <a:endParaRPr lang="en-US" dirty="0">
              <a:solidFill>
                <a:srgbClr val="686B5D">
                  <a:lumMod val="50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62504" y="2802047"/>
            <a:ext cx="946464" cy="408623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686B5D">
                    <a:lumMod val="50000"/>
                  </a:srgbClr>
                </a:solidFill>
                <a:latin typeface="Cambria" panose="02040503050406030204" pitchFamily="18" charset="0"/>
              </a:rPr>
              <a:t>Water</a:t>
            </a:r>
            <a:endParaRPr lang="en-US" dirty="0">
              <a:solidFill>
                <a:srgbClr val="686B5D">
                  <a:lumMod val="50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357072" y="2108003"/>
            <a:ext cx="1813158" cy="715089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686B5D">
                    <a:lumMod val="50000"/>
                  </a:srgbClr>
                </a:solidFill>
                <a:latin typeface="Cambria" panose="02040503050406030204" pitchFamily="18" charset="0"/>
              </a:rPr>
              <a:t>Functional Support</a:t>
            </a:r>
            <a:endParaRPr lang="en-US" dirty="0">
              <a:solidFill>
                <a:srgbClr val="686B5D">
                  <a:lumMod val="50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72608" y="3568678"/>
            <a:ext cx="946464" cy="408623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686B5D">
                    <a:lumMod val="50000"/>
                  </a:srgbClr>
                </a:solidFill>
                <a:latin typeface="Cambria" panose="02040503050406030204" pitchFamily="18" charset="0"/>
              </a:rPr>
              <a:t>Trans.</a:t>
            </a:r>
            <a:endParaRPr lang="en-US" dirty="0">
              <a:solidFill>
                <a:srgbClr val="686B5D">
                  <a:lumMod val="50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330842" y="3099527"/>
            <a:ext cx="1813158" cy="715089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686B5D">
                    <a:lumMod val="50000"/>
                  </a:srgbClr>
                </a:solidFill>
                <a:latin typeface="Cambria" panose="02040503050406030204" pitchFamily="18" charset="0"/>
              </a:rPr>
              <a:t>Resource Support</a:t>
            </a:r>
            <a:endParaRPr lang="en-US" dirty="0">
              <a:solidFill>
                <a:srgbClr val="686B5D">
                  <a:lumMod val="50000"/>
                </a:srgbClr>
              </a:solidFill>
              <a:latin typeface="Cambria" panose="02040503050406030204" pitchFamily="18" charset="0"/>
            </a:endParaRPr>
          </a:p>
        </p:txBody>
      </p:sp>
      <p:cxnSp>
        <p:nvCxnSpPr>
          <p:cNvPr id="66" name="Straight Arrow Connector 65"/>
          <p:cNvCxnSpPr/>
          <p:nvPr/>
        </p:nvCxnSpPr>
        <p:spPr bwMode="auto">
          <a:xfrm flipV="1">
            <a:off x="3362904" y="3093598"/>
            <a:ext cx="0" cy="1100746"/>
          </a:xfrm>
          <a:prstGeom prst="straightConnector1">
            <a:avLst/>
          </a:prstGeom>
          <a:ln w="28575">
            <a:solidFill>
              <a:srgbClr val="0070C0"/>
            </a:solidFill>
            <a:prstDash val="dash"/>
            <a:headEnd type="triangle" w="lg" len="lg"/>
            <a:tailEnd type="none"/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 bwMode="auto">
          <a:xfrm flipV="1">
            <a:off x="4353504" y="3109659"/>
            <a:ext cx="0" cy="1100746"/>
          </a:xfrm>
          <a:prstGeom prst="straightConnector1">
            <a:avLst/>
          </a:prstGeom>
          <a:ln w="28575">
            <a:solidFill>
              <a:srgbClr val="0070C0"/>
            </a:solidFill>
            <a:prstDash val="dash"/>
            <a:headEnd type="triangle" w="lg" len="lg"/>
            <a:tailEnd type="none"/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 bwMode="auto">
          <a:xfrm flipV="1">
            <a:off x="5412759" y="3101239"/>
            <a:ext cx="0" cy="1100746"/>
          </a:xfrm>
          <a:prstGeom prst="straightConnector1">
            <a:avLst/>
          </a:prstGeom>
          <a:ln w="28575">
            <a:solidFill>
              <a:srgbClr val="0070C0"/>
            </a:solidFill>
            <a:prstDash val="dash"/>
            <a:headEnd type="triangle" w="lg" len="lg"/>
            <a:tailEnd type="none"/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 bwMode="auto">
          <a:xfrm flipV="1">
            <a:off x="6410904" y="3093598"/>
            <a:ext cx="0" cy="1100746"/>
          </a:xfrm>
          <a:prstGeom prst="straightConnector1">
            <a:avLst/>
          </a:prstGeom>
          <a:ln w="28575">
            <a:solidFill>
              <a:srgbClr val="0070C0"/>
            </a:solidFill>
            <a:prstDash val="dash"/>
            <a:headEnd type="triangle" w="lg" len="lg"/>
            <a:tailEnd type="none"/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 bwMode="auto">
          <a:xfrm flipV="1">
            <a:off x="7429104" y="3109659"/>
            <a:ext cx="0" cy="1100746"/>
          </a:xfrm>
          <a:prstGeom prst="straightConnector1">
            <a:avLst/>
          </a:prstGeom>
          <a:ln w="28575">
            <a:solidFill>
              <a:srgbClr val="0070C0"/>
            </a:solidFill>
            <a:prstDash val="dash"/>
            <a:headEnd type="triangle" w="lg" len="lg"/>
            <a:tailEnd type="none"/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 bwMode="auto">
          <a:xfrm>
            <a:off x="2362200" y="2010623"/>
            <a:ext cx="10104" cy="10144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Straight Arrow Connector 72"/>
          <p:cNvCxnSpPr/>
          <p:nvPr/>
        </p:nvCxnSpPr>
        <p:spPr bwMode="auto">
          <a:xfrm>
            <a:off x="3352800" y="2010623"/>
            <a:ext cx="10104" cy="10144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Arrow Connector 73"/>
          <p:cNvCxnSpPr/>
          <p:nvPr/>
        </p:nvCxnSpPr>
        <p:spPr bwMode="auto">
          <a:xfrm>
            <a:off x="4343400" y="2010623"/>
            <a:ext cx="10104" cy="10144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Arrow Connector 74"/>
          <p:cNvCxnSpPr/>
          <p:nvPr/>
        </p:nvCxnSpPr>
        <p:spPr bwMode="auto">
          <a:xfrm>
            <a:off x="5402655" y="2010623"/>
            <a:ext cx="10104" cy="10144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Straight Arrow Connector 75"/>
          <p:cNvCxnSpPr/>
          <p:nvPr/>
        </p:nvCxnSpPr>
        <p:spPr bwMode="auto">
          <a:xfrm>
            <a:off x="6400800" y="2010623"/>
            <a:ext cx="10104" cy="10144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Straight Arrow Connector 76"/>
          <p:cNvCxnSpPr/>
          <p:nvPr/>
        </p:nvCxnSpPr>
        <p:spPr bwMode="auto">
          <a:xfrm>
            <a:off x="7412964" y="2010623"/>
            <a:ext cx="16140" cy="10144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Lightning Bolt 35"/>
          <p:cNvSpPr/>
          <p:nvPr/>
        </p:nvSpPr>
        <p:spPr bwMode="auto">
          <a:xfrm>
            <a:off x="8228706" y="1762143"/>
            <a:ext cx="381000" cy="457200"/>
          </a:xfrm>
          <a:prstGeom prst="lightningBol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" name="Rectangle 2"/>
          <p:cNvSpPr txBox="1">
            <a:spLocks noChangeArrowheads="1"/>
          </p:cNvSpPr>
          <p:nvPr/>
        </p:nvSpPr>
        <p:spPr bwMode="auto">
          <a:xfrm>
            <a:off x="263611" y="304800"/>
            <a:ext cx="8791489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 dirty="0" smtClean="0">
                <a:latin typeface="Cambria" panose="02040503050406030204" pitchFamily="18" charset="0"/>
              </a:rPr>
              <a:t>Communities Behavior</a:t>
            </a:r>
            <a:endParaRPr lang="en-US" altLang="en-US" sz="3200" dirty="0">
              <a:latin typeface="Cambria" panose="02040503050406030204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C6A77-D613-4E41-B325-681F07F3C406}" type="slidenum">
              <a:rPr lang="en-US" altLang="en-US" smtClean="0">
                <a:solidFill>
                  <a:schemeClr val="bg1">
                    <a:lumMod val="50000"/>
                  </a:schemeClr>
                </a:solidFill>
              </a:rPr>
              <a:pPr/>
              <a:t>7</a:t>
            </a:fld>
            <a:endParaRPr lang="en-US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147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594"/>
    </mc:Choice>
    <mc:Fallback>
      <p:transition spd="slow" advTm="53594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/>
          <p:nvPr/>
        </p:nvSpPr>
        <p:spPr>
          <a:xfrm>
            <a:off x="1181101" y="5085333"/>
            <a:ext cx="7037532" cy="408623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686B5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Disruptions happen in the power system</a:t>
            </a:r>
            <a:endParaRPr lang="en-US" dirty="0">
              <a:solidFill>
                <a:srgbClr val="686B5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1" name="Straight Connector 40"/>
          <p:cNvCxnSpPr/>
          <p:nvPr/>
        </p:nvCxnSpPr>
        <p:spPr bwMode="auto">
          <a:xfrm>
            <a:off x="3860957" y="1990353"/>
            <a:ext cx="3040406" cy="39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/>
          <p:nvPr/>
        </p:nvCxnSpPr>
        <p:spPr bwMode="auto">
          <a:xfrm flipV="1">
            <a:off x="7000522" y="1993767"/>
            <a:ext cx="1407814" cy="631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8" name="Picture 2" descr="http://www.clipartguide.com/_small/0808-0809-1213-05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632" y="2748118"/>
            <a:ext cx="507011" cy="50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clipartguide.com/_small/0808-0809-1213-05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06" y="2752852"/>
            <a:ext cx="507011" cy="50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311" y="4325366"/>
            <a:ext cx="304800" cy="607567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1269" y="4325366"/>
            <a:ext cx="304800" cy="60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90227" y="4325366"/>
            <a:ext cx="304800" cy="60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09185" y="4325366"/>
            <a:ext cx="304800" cy="60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8143" y="4325366"/>
            <a:ext cx="304800" cy="60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47101" y="4325366"/>
            <a:ext cx="304800" cy="60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 bwMode="auto">
          <a:xfrm>
            <a:off x="1372179" y="3025035"/>
            <a:ext cx="70866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 flipV="1">
            <a:off x="1371600" y="1990353"/>
            <a:ext cx="2456965" cy="2027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Lightning Bolt 2"/>
          <p:cNvSpPr/>
          <p:nvPr/>
        </p:nvSpPr>
        <p:spPr bwMode="auto">
          <a:xfrm>
            <a:off x="1181100" y="1820124"/>
            <a:ext cx="381000" cy="457200"/>
          </a:xfrm>
          <a:prstGeom prst="lightningBol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1372179" y="3812433"/>
            <a:ext cx="7086600" cy="9307"/>
          </a:xfrm>
          <a:prstGeom prst="line">
            <a:avLst/>
          </a:prstGeom>
          <a:solidFill>
            <a:schemeClr val="accent1"/>
          </a:solidFill>
          <a:ln w="76200" cap="flat" cmpd="dbl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Arrow Connector 30"/>
          <p:cNvCxnSpPr/>
          <p:nvPr/>
        </p:nvCxnSpPr>
        <p:spPr bwMode="auto">
          <a:xfrm flipV="1">
            <a:off x="2372304" y="3101239"/>
            <a:ext cx="0" cy="1100746"/>
          </a:xfrm>
          <a:prstGeom prst="straightConnector1">
            <a:avLst/>
          </a:prstGeom>
          <a:ln w="28575">
            <a:solidFill>
              <a:srgbClr val="0070C0"/>
            </a:solidFill>
            <a:prstDash val="dash"/>
            <a:headEnd type="triangle" w="lg" len="lg"/>
            <a:tailEnd type="none"/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72"/>
          <a:stretch/>
        </p:blipFill>
        <p:spPr>
          <a:xfrm flipH="1">
            <a:off x="1046033" y="3660032"/>
            <a:ext cx="446432" cy="257553"/>
          </a:xfrm>
          <a:prstGeom prst="rect">
            <a:avLst/>
          </a:prstGeom>
        </p:spPr>
      </p:pic>
      <p:cxnSp>
        <p:nvCxnSpPr>
          <p:cNvPr id="66" name="Straight Arrow Connector 65"/>
          <p:cNvCxnSpPr/>
          <p:nvPr/>
        </p:nvCxnSpPr>
        <p:spPr bwMode="auto">
          <a:xfrm flipV="1">
            <a:off x="3362904" y="3093598"/>
            <a:ext cx="0" cy="1100746"/>
          </a:xfrm>
          <a:prstGeom prst="straightConnector1">
            <a:avLst/>
          </a:prstGeom>
          <a:ln w="28575">
            <a:solidFill>
              <a:srgbClr val="0070C0"/>
            </a:solidFill>
            <a:prstDash val="dash"/>
            <a:headEnd type="triangle" w="lg" len="lg"/>
            <a:tailEnd type="none"/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 bwMode="auto">
          <a:xfrm flipV="1">
            <a:off x="4353504" y="3109659"/>
            <a:ext cx="0" cy="1100746"/>
          </a:xfrm>
          <a:prstGeom prst="straightConnector1">
            <a:avLst/>
          </a:prstGeom>
          <a:ln w="28575">
            <a:solidFill>
              <a:srgbClr val="0070C0"/>
            </a:solidFill>
            <a:prstDash val="dash"/>
            <a:headEnd type="triangle" w="lg" len="lg"/>
            <a:tailEnd type="none"/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 bwMode="auto">
          <a:xfrm flipV="1">
            <a:off x="5412759" y="3101239"/>
            <a:ext cx="0" cy="1100746"/>
          </a:xfrm>
          <a:prstGeom prst="straightConnector1">
            <a:avLst/>
          </a:prstGeom>
          <a:ln w="28575">
            <a:solidFill>
              <a:srgbClr val="0070C0"/>
            </a:solidFill>
            <a:prstDash val="dash"/>
            <a:headEnd type="triangle" w="lg" len="lg"/>
            <a:tailEnd type="none"/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 bwMode="auto">
          <a:xfrm flipV="1">
            <a:off x="6410904" y="3093598"/>
            <a:ext cx="0" cy="1100746"/>
          </a:xfrm>
          <a:prstGeom prst="straightConnector1">
            <a:avLst/>
          </a:prstGeom>
          <a:ln w="28575">
            <a:solidFill>
              <a:srgbClr val="0070C0"/>
            </a:solidFill>
            <a:prstDash val="dash"/>
            <a:headEnd type="triangle" w="lg" len="lg"/>
            <a:tailEnd type="none"/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 bwMode="auto">
          <a:xfrm flipV="1">
            <a:off x="7429104" y="3109659"/>
            <a:ext cx="0" cy="1100746"/>
          </a:xfrm>
          <a:prstGeom prst="straightConnector1">
            <a:avLst/>
          </a:prstGeom>
          <a:ln w="28575">
            <a:solidFill>
              <a:srgbClr val="0070C0"/>
            </a:solidFill>
            <a:prstDash val="dash"/>
            <a:headEnd type="triangle" w="lg" len="lg"/>
            <a:tailEnd type="none"/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 bwMode="auto">
          <a:xfrm>
            <a:off x="2362200" y="2010623"/>
            <a:ext cx="10104" cy="10144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Straight Arrow Connector 72"/>
          <p:cNvCxnSpPr/>
          <p:nvPr/>
        </p:nvCxnSpPr>
        <p:spPr bwMode="auto">
          <a:xfrm>
            <a:off x="3352800" y="2010623"/>
            <a:ext cx="10104" cy="10144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Arrow Connector 73"/>
          <p:cNvCxnSpPr/>
          <p:nvPr/>
        </p:nvCxnSpPr>
        <p:spPr bwMode="auto">
          <a:xfrm>
            <a:off x="4343400" y="2010623"/>
            <a:ext cx="10104" cy="10144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Arrow Connector 74"/>
          <p:cNvCxnSpPr/>
          <p:nvPr/>
        </p:nvCxnSpPr>
        <p:spPr bwMode="auto">
          <a:xfrm>
            <a:off x="5402655" y="2010623"/>
            <a:ext cx="10104" cy="10144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Straight Arrow Connector 75"/>
          <p:cNvCxnSpPr/>
          <p:nvPr/>
        </p:nvCxnSpPr>
        <p:spPr bwMode="auto">
          <a:xfrm>
            <a:off x="6400800" y="2010623"/>
            <a:ext cx="10104" cy="10144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Straight Arrow Connector 76"/>
          <p:cNvCxnSpPr/>
          <p:nvPr/>
        </p:nvCxnSpPr>
        <p:spPr bwMode="auto">
          <a:xfrm>
            <a:off x="7412964" y="2010623"/>
            <a:ext cx="16140" cy="10144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Lightning Bolt 35"/>
          <p:cNvSpPr/>
          <p:nvPr/>
        </p:nvSpPr>
        <p:spPr bwMode="auto">
          <a:xfrm>
            <a:off x="8228706" y="1762143"/>
            <a:ext cx="381000" cy="457200"/>
          </a:xfrm>
          <a:prstGeom prst="lightningBol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" name="Cloud 36"/>
          <p:cNvSpPr/>
          <p:nvPr/>
        </p:nvSpPr>
        <p:spPr bwMode="auto">
          <a:xfrm>
            <a:off x="3618581" y="1819105"/>
            <a:ext cx="419968" cy="342899"/>
          </a:xfrm>
          <a:prstGeom prst="clou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" name="Cloud 38"/>
          <p:cNvSpPr/>
          <p:nvPr/>
        </p:nvSpPr>
        <p:spPr bwMode="auto">
          <a:xfrm>
            <a:off x="6790538" y="1820124"/>
            <a:ext cx="419968" cy="342899"/>
          </a:xfrm>
          <a:prstGeom prst="clou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62504" y="1792613"/>
            <a:ext cx="946464" cy="408623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686B5D">
                    <a:lumMod val="50000"/>
                  </a:srgbClr>
                </a:solidFill>
                <a:latin typeface="Cambria" panose="02040503050406030204" pitchFamily="18" charset="0"/>
              </a:rPr>
              <a:t>Power</a:t>
            </a:r>
            <a:endParaRPr lang="en-US" dirty="0">
              <a:solidFill>
                <a:srgbClr val="686B5D">
                  <a:lumMod val="50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62504" y="2802047"/>
            <a:ext cx="946464" cy="408623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686B5D">
                    <a:lumMod val="50000"/>
                  </a:srgbClr>
                </a:solidFill>
                <a:latin typeface="Cambria" panose="02040503050406030204" pitchFamily="18" charset="0"/>
              </a:rPr>
              <a:t>Water</a:t>
            </a:r>
            <a:endParaRPr lang="en-US" dirty="0">
              <a:solidFill>
                <a:srgbClr val="686B5D">
                  <a:lumMod val="50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357072" y="2108003"/>
            <a:ext cx="1813158" cy="715089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686B5D">
                    <a:lumMod val="50000"/>
                  </a:srgbClr>
                </a:solidFill>
                <a:latin typeface="Cambria" panose="02040503050406030204" pitchFamily="18" charset="0"/>
              </a:rPr>
              <a:t>Functional Support</a:t>
            </a:r>
            <a:endParaRPr lang="en-US" dirty="0">
              <a:solidFill>
                <a:srgbClr val="686B5D">
                  <a:lumMod val="50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72608" y="3568678"/>
            <a:ext cx="946464" cy="408623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686B5D">
                    <a:lumMod val="50000"/>
                  </a:srgbClr>
                </a:solidFill>
                <a:latin typeface="Cambria" panose="02040503050406030204" pitchFamily="18" charset="0"/>
              </a:rPr>
              <a:t>Trans.</a:t>
            </a:r>
            <a:endParaRPr lang="en-US" dirty="0">
              <a:solidFill>
                <a:srgbClr val="686B5D">
                  <a:lumMod val="50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330842" y="3099527"/>
            <a:ext cx="1813158" cy="715089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686B5D">
                    <a:lumMod val="50000"/>
                  </a:srgbClr>
                </a:solidFill>
                <a:latin typeface="Cambria" panose="02040503050406030204" pitchFamily="18" charset="0"/>
              </a:rPr>
              <a:t>Resource Support</a:t>
            </a:r>
            <a:endParaRPr lang="en-US" dirty="0">
              <a:solidFill>
                <a:srgbClr val="686B5D">
                  <a:lumMod val="50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62" name="Rectangle 2"/>
          <p:cNvSpPr txBox="1">
            <a:spLocks noChangeArrowheads="1"/>
          </p:cNvSpPr>
          <p:nvPr/>
        </p:nvSpPr>
        <p:spPr bwMode="auto">
          <a:xfrm>
            <a:off x="263611" y="304800"/>
            <a:ext cx="8791489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 dirty="0" smtClean="0">
                <a:latin typeface="Cambria" panose="02040503050406030204" pitchFamily="18" charset="0"/>
              </a:rPr>
              <a:t>Communities Behavior</a:t>
            </a:r>
            <a:endParaRPr lang="en-US" altLang="en-US" sz="3200" dirty="0">
              <a:latin typeface="Cambria" panose="02040503050406030204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C6A77-D613-4E41-B325-681F07F3C406}" type="slidenum">
              <a:rPr lang="en-US" altLang="en-US" smtClean="0">
                <a:solidFill>
                  <a:schemeClr val="bg1">
                    <a:lumMod val="50000"/>
                  </a:schemeClr>
                </a:solidFill>
              </a:rPr>
              <a:pPr/>
              <a:t>8</a:t>
            </a:fld>
            <a:endParaRPr lang="en-US" altLang="en-US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341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30"/>
    </mc:Choice>
    <mc:Fallback>
      <p:transition spd="slow" advTm="343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/>
          <p:cNvCxnSpPr/>
          <p:nvPr/>
        </p:nvCxnSpPr>
        <p:spPr bwMode="auto">
          <a:xfrm>
            <a:off x="3860957" y="1990353"/>
            <a:ext cx="3040406" cy="39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/>
          <p:nvPr/>
        </p:nvCxnSpPr>
        <p:spPr bwMode="auto">
          <a:xfrm flipV="1">
            <a:off x="7000522" y="1993767"/>
            <a:ext cx="1407814" cy="631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8" name="Picture 2" descr="http://www.clipartguide.com/_small/0808-0809-1213-05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632" y="2748118"/>
            <a:ext cx="507011" cy="50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clipartguide.com/_small/0808-0809-1213-05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06" y="2752852"/>
            <a:ext cx="507011" cy="50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311" y="4325366"/>
            <a:ext cx="304800" cy="607567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1269" y="4325366"/>
            <a:ext cx="304800" cy="60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90227" y="4325366"/>
            <a:ext cx="304800" cy="60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09185" y="4325366"/>
            <a:ext cx="304800" cy="60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8143" y="4325366"/>
            <a:ext cx="304800" cy="60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47101" y="4325366"/>
            <a:ext cx="304800" cy="60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 bwMode="auto">
          <a:xfrm>
            <a:off x="1372179" y="3025035"/>
            <a:ext cx="199072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 flipV="1">
            <a:off x="1371600" y="1990353"/>
            <a:ext cx="2456965" cy="2027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Lightning Bolt 2"/>
          <p:cNvSpPr/>
          <p:nvPr/>
        </p:nvSpPr>
        <p:spPr bwMode="auto">
          <a:xfrm>
            <a:off x="1181100" y="1820124"/>
            <a:ext cx="381000" cy="457200"/>
          </a:xfrm>
          <a:prstGeom prst="lightningBol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1372179" y="3812433"/>
            <a:ext cx="7086600" cy="9307"/>
          </a:xfrm>
          <a:prstGeom prst="line">
            <a:avLst/>
          </a:prstGeom>
          <a:solidFill>
            <a:schemeClr val="accent1"/>
          </a:solidFill>
          <a:ln w="76200" cap="flat" cmpd="dbl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Arrow Connector 30"/>
          <p:cNvCxnSpPr/>
          <p:nvPr/>
        </p:nvCxnSpPr>
        <p:spPr bwMode="auto">
          <a:xfrm flipV="1">
            <a:off x="2372304" y="3101239"/>
            <a:ext cx="0" cy="1100746"/>
          </a:xfrm>
          <a:prstGeom prst="straightConnector1">
            <a:avLst/>
          </a:prstGeom>
          <a:ln w="28575">
            <a:solidFill>
              <a:srgbClr val="0070C0"/>
            </a:solidFill>
            <a:prstDash val="dash"/>
            <a:headEnd type="triangle" w="lg" len="lg"/>
            <a:tailEnd type="none"/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72"/>
          <a:stretch/>
        </p:blipFill>
        <p:spPr>
          <a:xfrm flipH="1">
            <a:off x="1046033" y="3660032"/>
            <a:ext cx="446432" cy="257553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1181101" y="5085333"/>
            <a:ext cx="7037532" cy="408623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686B5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people will need to re-choose their resource locations</a:t>
            </a:r>
            <a:endParaRPr lang="en-US" dirty="0">
              <a:solidFill>
                <a:srgbClr val="686B5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6" name="Straight Arrow Connector 65"/>
          <p:cNvCxnSpPr/>
          <p:nvPr/>
        </p:nvCxnSpPr>
        <p:spPr bwMode="auto">
          <a:xfrm flipV="1">
            <a:off x="3362904" y="3093598"/>
            <a:ext cx="0" cy="1100746"/>
          </a:xfrm>
          <a:prstGeom prst="straightConnector1">
            <a:avLst/>
          </a:prstGeom>
          <a:ln w="28575">
            <a:solidFill>
              <a:srgbClr val="0070C0"/>
            </a:solidFill>
            <a:prstDash val="dash"/>
            <a:headEnd type="triangle" w="lg" len="lg"/>
            <a:tailEnd type="none"/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 bwMode="auto">
          <a:xfrm flipV="1">
            <a:off x="4353504" y="3109659"/>
            <a:ext cx="0" cy="1100746"/>
          </a:xfrm>
          <a:prstGeom prst="straightConnector1">
            <a:avLst/>
          </a:prstGeom>
          <a:ln w="28575">
            <a:solidFill>
              <a:srgbClr val="0070C0"/>
            </a:solidFill>
            <a:prstDash val="dash"/>
            <a:headEnd type="triangle" w="lg" len="lg"/>
            <a:tailEnd type="none"/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 bwMode="auto">
          <a:xfrm flipV="1">
            <a:off x="5412759" y="3101239"/>
            <a:ext cx="0" cy="1100746"/>
          </a:xfrm>
          <a:prstGeom prst="straightConnector1">
            <a:avLst/>
          </a:prstGeom>
          <a:ln w="28575">
            <a:solidFill>
              <a:srgbClr val="0070C0"/>
            </a:solidFill>
            <a:prstDash val="dash"/>
            <a:headEnd type="triangle" w="lg" len="lg"/>
            <a:tailEnd type="none"/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 bwMode="auto">
          <a:xfrm flipV="1">
            <a:off x="6410904" y="3093598"/>
            <a:ext cx="0" cy="1100746"/>
          </a:xfrm>
          <a:prstGeom prst="straightConnector1">
            <a:avLst/>
          </a:prstGeom>
          <a:ln w="28575">
            <a:solidFill>
              <a:srgbClr val="0070C0"/>
            </a:solidFill>
            <a:prstDash val="dash"/>
            <a:headEnd type="triangle" w="lg" len="lg"/>
            <a:tailEnd type="none"/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 bwMode="auto">
          <a:xfrm flipV="1">
            <a:off x="7429104" y="3109659"/>
            <a:ext cx="0" cy="1100746"/>
          </a:xfrm>
          <a:prstGeom prst="straightConnector1">
            <a:avLst/>
          </a:prstGeom>
          <a:ln w="28575">
            <a:solidFill>
              <a:srgbClr val="0070C0"/>
            </a:solidFill>
            <a:prstDash val="dash"/>
            <a:headEnd type="triangle" w="lg" len="lg"/>
            <a:tailEnd type="none"/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 bwMode="auto">
          <a:xfrm>
            <a:off x="2362200" y="2010623"/>
            <a:ext cx="10104" cy="10144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Straight Arrow Connector 72"/>
          <p:cNvCxnSpPr/>
          <p:nvPr/>
        </p:nvCxnSpPr>
        <p:spPr bwMode="auto">
          <a:xfrm>
            <a:off x="3352800" y="2010623"/>
            <a:ext cx="10104" cy="10144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Arrow Connector 73"/>
          <p:cNvCxnSpPr/>
          <p:nvPr/>
        </p:nvCxnSpPr>
        <p:spPr bwMode="auto">
          <a:xfrm>
            <a:off x="4343400" y="2010623"/>
            <a:ext cx="10104" cy="10144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Arrow Connector 74"/>
          <p:cNvCxnSpPr/>
          <p:nvPr/>
        </p:nvCxnSpPr>
        <p:spPr bwMode="auto">
          <a:xfrm>
            <a:off x="5402655" y="2010623"/>
            <a:ext cx="10104" cy="10144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Straight Arrow Connector 75"/>
          <p:cNvCxnSpPr/>
          <p:nvPr/>
        </p:nvCxnSpPr>
        <p:spPr bwMode="auto">
          <a:xfrm>
            <a:off x="6400800" y="2010623"/>
            <a:ext cx="10104" cy="10144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Straight Arrow Connector 76"/>
          <p:cNvCxnSpPr/>
          <p:nvPr/>
        </p:nvCxnSpPr>
        <p:spPr bwMode="auto">
          <a:xfrm>
            <a:off x="7412964" y="2010623"/>
            <a:ext cx="16140" cy="10144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Lightning Bolt 35"/>
          <p:cNvSpPr/>
          <p:nvPr/>
        </p:nvSpPr>
        <p:spPr bwMode="auto">
          <a:xfrm>
            <a:off x="8228706" y="1762143"/>
            <a:ext cx="381000" cy="457200"/>
          </a:xfrm>
          <a:prstGeom prst="lightningBol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" name="Cloud 36"/>
          <p:cNvSpPr/>
          <p:nvPr/>
        </p:nvSpPr>
        <p:spPr bwMode="auto">
          <a:xfrm>
            <a:off x="3618581" y="1819105"/>
            <a:ext cx="419968" cy="342899"/>
          </a:xfrm>
          <a:prstGeom prst="clou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" name="Cloud 38"/>
          <p:cNvSpPr/>
          <p:nvPr/>
        </p:nvSpPr>
        <p:spPr bwMode="auto">
          <a:xfrm>
            <a:off x="6790538" y="1820124"/>
            <a:ext cx="419968" cy="342899"/>
          </a:xfrm>
          <a:prstGeom prst="clou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 bwMode="auto">
          <a:xfrm>
            <a:off x="7429104" y="3025035"/>
            <a:ext cx="97923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" name="TextBox 49"/>
          <p:cNvSpPr txBox="1"/>
          <p:nvPr/>
        </p:nvSpPr>
        <p:spPr>
          <a:xfrm>
            <a:off x="162504" y="1792613"/>
            <a:ext cx="946464" cy="408623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686B5D">
                    <a:lumMod val="50000"/>
                  </a:srgbClr>
                </a:solidFill>
                <a:latin typeface="Cambria" panose="02040503050406030204" pitchFamily="18" charset="0"/>
              </a:rPr>
              <a:t>Power</a:t>
            </a:r>
            <a:endParaRPr lang="en-US" dirty="0">
              <a:solidFill>
                <a:srgbClr val="686B5D">
                  <a:lumMod val="50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62504" y="2802047"/>
            <a:ext cx="946464" cy="408623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686B5D">
                    <a:lumMod val="50000"/>
                  </a:srgbClr>
                </a:solidFill>
                <a:latin typeface="Cambria" panose="02040503050406030204" pitchFamily="18" charset="0"/>
              </a:rPr>
              <a:t>Water</a:t>
            </a:r>
            <a:endParaRPr lang="en-US" dirty="0">
              <a:solidFill>
                <a:srgbClr val="686B5D">
                  <a:lumMod val="50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357072" y="2108003"/>
            <a:ext cx="1813158" cy="715089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686B5D">
                    <a:lumMod val="50000"/>
                  </a:srgbClr>
                </a:solidFill>
                <a:latin typeface="Cambria" panose="02040503050406030204" pitchFamily="18" charset="0"/>
              </a:rPr>
              <a:t>Functional Support</a:t>
            </a:r>
            <a:endParaRPr lang="en-US" dirty="0">
              <a:solidFill>
                <a:srgbClr val="686B5D">
                  <a:lumMod val="50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72608" y="3568678"/>
            <a:ext cx="946464" cy="408623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686B5D">
                    <a:lumMod val="50000"/>
                  </a:srgbClr>
                </a:solidFill>
                <a:latin typeface="Cambria" panose="02040503050406030204" pitchFamily="18" charset="0"/>
              </a:rPr>
              <a:t>Trans.</a:t>
            </a:r>
            <a:endParaRPr lang="en-US" dirty="0">
              <a:solidFill>
                <a:srgbClr val="686B5D">
                  <a:lumMod val="50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330842" y="3099527"/>
            <a:ext cx="1813158" cy="715089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686B5D">
                    <a:lumMod val="50000"/>
                  </a:srgbClr>
                </a:solidFill>
                <a:latin typeface="Cambria" panose="02040503050406030204" pitchFamily="18" charset="0"/>
              </a:rPr>
              <a:t>Resource Support</a:t>
            </a:r>
            <a:endParaRPr lang="en-US" dirty="0">
              <a:solidFill>
                <a:srgbClr val="686B5D">
                  <a:lumMod val="50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56" name="Rectangle 2"/>
          <p:cNvSpPr txBox="1">
            <a:spLocks noChangeArrowheads="1"/>
          </p:cNvSpPr>
          <p:nvPr/>
        </p:nvSpPr>
        <p:spPr bwMode="auto">
          <a:xfrm>
            <a:off x="263611" y="304800"/>
            <a:ext cx="8791489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 dirty="0" smtClean="0">
                <a:latin typeface="Cambria" panose="02040503050406030204" pitchFamily="18" charset="0"/>
              </a:rPr>
              <a:t>Communities Behavior</a:t>
            </a:r>
            <a:endParaRPr lang="en-US" altLang="en-US" sz="3200" dirty="0">
              <a:latin typeface="Cambria" panose="02040503050406030204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C6A77-D613-4E41-B325-681F07F3C406}" type="slidenum">
              <a:rPr lang="en-US" altLang="en-US" smtClean="0">
                <a:solidFill>
                  <a:schemeClr val="bg1">
                    <a:lumMod val="50000"/>
                  </a:schemeClr>
                </a:solidFill>
              </a:rPr>
              <a:pPr/>
              <a:t>9</a:t>
            </a:fld>
            <a:endParaRPr lang="en-US" altLang="en-US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741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44"/>
    </mc:Choice>
    <mc:Fallback>
      <p:transition spd="slow" advTm="8344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6.3|24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7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54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9|23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1|3.7|17.9|0.7|12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42.1|0.6|24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66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0.2|11.2|5|10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7.1|10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 10">
      <a:dk1>
        <a:srgbClr val="777777"/>
      </a:dk1>
      <a:lt1>
        <a:srgbClr val="FFFFFF"/>
      </a:lt1>
      <a:dk2>
        <a:srgbClr val="686B5D"/>
      </a:dk2>
      <a:lt2>
        <a:srgbClr val="D1D1CB"/>
      </a:lt2>
      <a:accent1>
        <a:srgbClr val="909082"/>
      </a:accent1>
      <a:accent2>
        <a:srgbClr val="809EA8"/>
      </a:accent2>
      <a:accent3>
        <a:srgbClr val="B9BAB6"/>
      </a:accent3>
      <a:accent4>
        <a:srgbClr val="DADADA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Theme 10">
    <a:dk1>
      <a:srgbClr val="777777"/>
    </a:dk1>
    <a:lt1>
      <a:srgbClr val="FFFFFF"/>
    </a:lt1>
    <a:dk2>
      <a:srgbClr val="686B5D"/>
    </a:dk2>
    <a:lt2>
      <a:srgbClr val="D1D1CB"/>
    </a:lt2>
    <a:accent1>
      <a:srgbClr val="909082"/>
    </a:accent1>
    <a:accent2>
      <a:srgbClr val="809EA8"/>
    </a:accent2>
    <a:accent3>
      <a:srgbClr val="B9BAB6"/>
    </a:accent3>
    <a:accent4>
      <a:srgbClr val="DADADA"/>
    </a:accent4>
    <a:accent5>
      <a:srgbClr val="C6C6C1"/>
    </a:accent5>
    <a:accent6>
      <a:srgbClr val="738F98"/>
    </a:accent6>
    <a:hlink>
      <a:srgbClr val="FFCC66"/>
    </a:hlink>
    <a:folHlink>
      <a:srgbClr val="E9DCB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3651</TotalTime>
  <Words>2545</Words>
  <Application>Microsoft Office PowerPoint</Application>
  <PresentationFormat>On-screen Show (4:3)</PresentationFormat>
  <Paragraphs>512</Paragraphs>
  <Slides>26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9" baseType="lpstr">
      <vt:lpstr>DejaVu Sans</vt:lpstr>
      <vt:lpstr>ＭＳ Ｐゴシック</vt:lpstr>
      <vt:lpstr>SimSun</vt:lpstr>
      <vt:lpstr>StarSymbol</vt:lpstr>
      <vt:lpstr>Arial</vt:lpstr>
      <vt:lpstr>Calibri</vt:lpstr>
      <vt:lpstr>Cambria</vt:lpstr>
      <vt:lpstr>Cambria Math</vt:lpstr>
      <vt:lpstr>Georgia</vt:lpstr>
      <vt:lpstr>Times New Roman</vt:lpstr>
      <vt:lpstr>Office Theme</vt:lpstr>
      <vt:lpstr>1_Office Theme</vt:lpstr>
      <vt:lpstr>Equation</vt:lpstr>
      <vt:lpstr>PowerPoint Presentation</vt:lpstr>
      <vt:lpstr>System of Infrastructure Systems</vt:lpstr>
      <vt:lpstr>Objective of Study</vt:lpstr>
      <vt:lpstr>PowerPoint Presentation</vt:lpstr>
      <vt:lpstr>PowerPoint Presentation</vt:lpstr>
      <vt:lpstr>Objective of Study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System Equilibrium</vt:lpstr>
      <vt:lpstr>Problem Formulation</vt:lpstr>
      <vt:lpstr>Problem Formulation</vt:lpstr>
      <vt:lpstr>Solution Approach</vt:lpstr>
      <vt:lpstr>Network Implementation</vt:lpstr>
      <vt:lpstr>Illustrative Measures  for Social Impact Evaluation</vt:lpstr>
      <vt:lpstr>Numerical Examples</vt:lpstr>
      <vt:lpstr>Numerical Examples</vt:lpstr>
      <vt:lpstr>Numerical Examples</vt:lpstr>
      <vt:lpstr>Numerical Examples</vt:lpstr>
      <vt:lpstr>Numerical Examples</vt:lpstr>
      <vt:lpstr>Numerical Examples</vt:lpstr>
      <vt:lpstr>Numerical Examples</vt:lpstr>
      <vt:lpstr>Conclusions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Luke</dc:creator>
  <cp:lastModifiedBy>Liqun Lu</cp:lastModifiedBy>
  <cp:revision>794</cp:revision>
  <dcterms:modified xsi:type="dcterms:W3CDTF">2015-11-01T02:50:10Z</dcterms:modified>
</cp:coreProperties>
</file>