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512064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8E7"/>
    <a:srgbClr val="A09E31"/>
    <a:srgbClr val="6B6921"/>
    <a:srgbClr val="41779D"/>
    <a:srgbClr val="689CC0"/>
    <a:srgbClr val="E9E8B8"/>
    <a:srgbClr val="C9C64E"/>
    <a:srgbClr val="E8D19D"/>
    <a:srgbClr val="E87722"/>
    <a:srgbClr val="DFD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116" autoAdjust="0"/>
  </p:normalViewPr>
  <p:slideViewPr>
    <p:cSldViewPr snapToGrid="0">
      <p:cViewPr varScale="1">
        <p:scale>
          <a:sx n="23" d="100"/>
          <a:sy n="23" d="100"/>
        </p:scale>
        <p:origin x="102" y="-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43000"/>
            <a:ext cx="4800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800100" y="14798040"/>
            <a:ext cx="5334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8"/>
          </a:p>
        </p:txBody>
      </p:sp>
      <p:sp>
        <p:nvSpPr>
          <p:cNvPr id="47" name="Rectangle 46"/>
          <p:cNvSpPr/>
          <p:nvPr/>
        </p:nvSpPr>
        <p:spPr>
          <a:xfrm>
            <a:off x="800100" y="23301960"/>
            <a:ext cx="5334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8"/>
          </a:p>
        </p:txBody>
      </p:sp>
      <p:sp>
        <p:nvSpPr>
          <p:cNvPr id="58" name="Rectangle 101"/>
          <p:cNvSpPr>
            <a:spLocks noChangeArrowheads="1"/>
          </p:cNvSpPr>
          <p:nvPr userDrawn="1"/>
        </p:nvSpPr>
        <p:spPr bwMode="auto">
          <a:xfrm>
            <a:off x="1" y="32004000"/>
            <a:ext cx="51206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8468" dirty="0" smtClean="0"/>
              <a:t>`</a:t>
            </a:r>
            <a:endParaRPr lang="en-US" sz="8468" dirty="0"/>
          </a:p>
        </p:txBody>
      </p:sp>
      <p:sp>
        <p:nvSpPr>
          <p:cNvPr id="59" name="Line 112"/>
          <p:cNvSpPr>
            <a:spLocks noChangeShapeType="1"/>
          </p:cNvSpPr>
          <p:nvPr userDrawn="1"/>
        </p:nvSpPr>
        <p:spPr bwMode="white">
          <a:xfrm>
            <a:off x="0" y="32004000"/>
            <a:ext cx="51206400" cy="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468"/>
          </a:p>
        </p:txBody>
      </p:sp>
      <p:sp>
        <p:nvSpPr>
          <p:cNvPr id="43" name="Rectangle 42"/>
          <p:cNvSpPr/>
          <p:nvPr userDrawn="1"/>
        </p:nvSpPr>
        <p:spPr bwMode="white">
          <a:xfrm>
            <a:off x="34523092" y="6172200"/>
            <a:ext cx="15285800" cy="2532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8"/>
          </a:p>
        </p:txBody>
      </p:sp>
      <p:sp>
        <p:nvSpPr>
          <p:cNvPr id="42" name="Rectangle 41"/>
          <p:cNvSpPr/>
          <p:nvPr userDrawn="1"/>
        </p:nvSpPr>
        <p:spPr bwMode="white">
          <a:xfrm>
            <a:off x="17923684" y="6172200"/>
            <a:ext cx="15285800" cy="2532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8"/>
          </a:p>
        </p:txBody>
      </p:sp>
      <p:sp>
        <p:nvSpPr>
          <p:cNvPr id="41" name="Rectangle 40"/>
          <p:cNvSpPr/>
          <p:nvPr userDrawn="1"/>
        </p:nvSpPr>
        <p:spPr bwMode="white">
          <a:xfrm>
            <a:off x="1302939" y="6172200"/>
            <a:ext cx="15285800" cy="2532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8"/>
          </a:p>
        </p:txBody>
      </p:sp>
      <p:sp>
        <p:nvSpPr>
          <p:cNvPr id="39" name="Rectangle 38"/>
          <p:cNvSpPr/>
          <p:nvPr/>
        </p:nvSpPr>
        <p:spPr>
          <a:xfrm>
            <a:off x="800100" y="6172200"/>
            <a:ext cx="5334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8"/>
          </a:p>
        </p:txBody>
      </p:sp>
      <p:sp>
        <p:nvSpPr>
          <p:cNvPr id="33" name="Rectangle 101"/>
          <p:cNvSpPr>
            <a:spLocks noChangeArrowheads="1"/>
          </p:cNvSpPr>
          <p:nvPr userDrawn="1"/>
        </p:nvSpPr>
        <p:spPr bwMode="auto">
          <a:xfrm>
            <a:off x="1333501" y="3886200"/>
            <a:ext cx="498729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8468"/>
          </a:p>
        </p:txBody>
      </p:sp>
      <p:sp>
        <p:nvSpPr>
          <p:cNvPr id="6" name="Title 5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 userDrawn="1">
            <p:ph type="body" sz="quarter" idx="36"/>
          </p:nvPr>
        </p:nvSpPr>
        <p:spPr bwMode="auto">
          <a:xfrm>
            <a:off x="2578100" y="4083469"/>
            <a:ext cx="41605200" cy="12769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65504" y="6172200"/>
            <a:ext cx="15218428" cy="914400"/>
          </a:xfrm>
          <a:prstGeom prst="rect">
            <a:avLst/>
          </a:prstGeom>
          <a:solidFill>
            <a:schemeClr val="tx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7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 userDrawn="1">
            <p:ph sz="quarter" idx="24" hasCustomPrompt="1"/>
          </p:nvPr>
        </p:nvSpPr>
        <p:spPr>
          <a:xfrm>
            <a:off x="1370311" y="7086601"/>
            <a:ext cx="15223236" cy="6840825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65503" y="14798040"/>
            <a:ext cx="15223236" cy="914400"/>
          </a:xfrm>
          <a:prstGeom prst="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7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 userDrawn="1">
            <p:ph sz="quarter" idx="25" hasCustomPrompt="1"/>
          </p:nvPr>
        </p:nvSpPr>
        <p:spPr>
          <a:xfrm>
            <a:off x="1370311" y="15712440"/>
            <a:ext cx="15223236" cy="7440169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365503" y="23301960"/>
            <a:ext cx="15223236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7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 userDrawn="1">
            <p:ph sz="quarter" idx="26" hasCustomPrompt="1"/>
          </p:nvPr>
        </p:nvSpPr>
        <p:spPr>
          <a:xfrm>
            <a:off x="1370311" y="24216362"/>
            <a:ext cx="15223236" cy="7263385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7986248" y="6172200"/>
            <a:ext cx="15223236" cy="914400"/>
          </a:xfrm>
          <a:prstGeom prst="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7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 userDrawn="1">
            <p:ph sz="quarter" idx="27" hasCustomPrompt="1"/>
          </p:nvPr>
        </p:nvSpPr>
        <p:spPr>
          <a:xfrm>
            <a:off x="17986248" y="7086600"/>
            <a:ext cx="15223236" cy="4926126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 userDrawn="1">
            <p:ph sz="quarter" idx="23" hasCustomPrompt="1"/>
          </p:nvPr>
        </p:nvSpPr>
        <p:spPr>
          <a:xfrm>
            <a:off x="17986248" y="12456478"/>
            <a:ext cx="15223236" cy="6172200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5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17986248" y="19072430"/>
            <a:ext cx="15223236" cy="3918814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" name="Text Placeholder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7986248" y="23301960"/>
            <a:ext cx="15223236" cy="914400"/>
          </a:xfrm>
          <a:prstGeom prst="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7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 userDrawn="1">
            <p:ph sz="quarter" idx="30" hasCustomPrompt="1"/>
          </p:nvPr>
        </p:nvSpPr>
        <p:spPr>
          <a:xfrm>
            <a:off x="17986248" y="24216361"/>
            <a:ext cx="15223236" cy="7260336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4585656" y="6172200"/>
            <a:ext cx="15223236" cy="914400"/>
          </a:xfrm>
          <a:prstGeom prst="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7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 userDrawn="1">
            <p:ph sz="quarter" idx="32" hasCustomPrompt="1"/>
          </p:nvPr>
        </p:nvSpPr>
        <p:spPr>
          <a:xfrm>
            <a:off x="34585656" y="7086600"/>
            <a:ext cx="15223236" cy="7315200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 userDrawn="1">
            <p:ph sz="quarter" idx="33" hasCustomPrompt="1"/>
          </p:nvPr>
        </p:nvSpPr>
        <p:spPr>
          <a:xfrm>
            <a:off x="34585656" y="15251886"/>
            <a:ext cx="15223236" cy="7315200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34585656" y="23301960"/>
            <a:ext cx="15223236" cy="914400"/>
          </a:xfrm>
          <a:prstGeom prst="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70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7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 userDrawn="1">
            <p:ph sz="quarter" idx="35" hasCustomPrompt="1"/>
          </p:nvPr>
        </p:nvSpPr>
        <p:spPr>
          <a:xfrm>
            <a:off x="34585656" y="24216361"/>
            <a:ext cx="15223236" cy="7260336"/>
          </a:xfrm>
        </p:spPr>
        <p:txBody>
          <a:bodyPr lIns="365760" tIns="182880"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32" name="Instructions"/>
          <p:cNvSpPr/>
          <p:nvPr userDrawn="1"/>
        </p:nvSpPr>
        <p:spPr>
          <a:xfrm>
            <a:off x="51686460" y="-1"/>
            <a:ext cx="14521815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Ins="320040" rtlCol="0" anchor="t"/>
          <a:lstStyle/>
          <a:p>
            <a:pPr lvl="0">
              <a:spcBef>
                <a:spcPts val="1400"/>
              </a:spcBef>
            </a:pPr>
            <a:r>
              <a:rPr sz="1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400"/>
              </a:spcBef>
            </a:pPr>
            <a:r>
              <a:rPr lang="en-US"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350"/>
              </a:spcBef>
            </a:pPr>
            <a:endParaRPr sz="70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400"/>
              </a:spcBef>
            </a:pPr>
            <a:r>
              <a:rPr sz="10267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400"/>
              </a:spcBef>
            </a:pPr>
            <a:r>
              <a:rPr sz="7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</a:t>
            </a:r>
            <a:r>
              <a:rPr sz="7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formatted for you. </a:t>
            </a:r>
            <a:r>
              <a:rPr lang="en-US"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77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77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800"/>
              </a:spcBef>
            </a:pPr>
            <a:r>
              <a:rPr lang="en-US"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</a:t>
            </a:r>
            <a:r>
              <a:rPr sz="7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add or remove bullet points from text, just click the Bullets button on the Home tab.</a:t>
            </a:r>
          </a:p>
          <a:p>
            <a:pPr lvl="0">
              <a:spcBef>
                <a:spcPts val="2800"/>
              </a:spcBef>
            </a:pPr>
            <a:r>
              <a:rPr sz="7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sz="7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or body text, just make a copy of what you need and drag it into place. PowerPoint’s Smart Guides will help you align it with everything else.</a:t>
            </a:r>
          </a:p>
          <a:p>
            <a:pPr lvl="0">
              <a:spcBef>
                <a:spcPts val="2800"/>
              </a:spcBef>
            </a:pPr>
            <a:r>
              <a:rPr sz="7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pictures instead of ours? No problem! Just </a:t>
            </a:r>
            <a:r>
              <a:rPr lang="en-US"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right-</a:t>
            </a:r>
            <a:r>
              <a:rPr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</a:t>
            </a:r>
            <a:r>
              <a:rPr sz="7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 </a:t>
            </a:r>
            <a:r>
              <a:rPr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choose Change Picture. Maintain the</a:t>
            </a:r>
            <a:r>
              <a:rPr lang="en-US" sz="77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proportion of pictures as you r</a:t>
            </a:r>
            <a:r>
              <a:rPr lang="en-US" sz="77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esize</a:t>
            </a:r>
            <a:r>
              <a:rPr lang="en-US" sz="77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by dragging a corner.</a:t>
            </a:r>
            <a:endParaRPr sz="77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115"/>
          <p:cNvSpPr>
            <a:spLocks noChangeShapeType="1"/>
          </p:cNvSpPr>
          <p:nvPr/>
        </p:nvSpPr>
        <p:spPr bwMode="white">
          <a:xfrm>
            <a:off x="1333500" y="61722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468"/>
          </a:p>
        </p:txBody>
      </p:sp>
      <p:sp>
        <p:nvSpPr>
          <p:cNvPr id="48" name="Line 115"/>
          <p:cNvSpPr>
            <a:spLocks noChangeShapeType="1"/>
          </p:cNvSpPr>
          <p:nvPr/>
        </p:nvSpPr>
        <p:spPr bwMode="white">
          <a:xfrm>
            <a:off x="1333500" y="2330196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468"/>
          </a:p>
        </p:txBody>
      </p:sp>
      <p:sp>
        <p:nvSpPr>
          <p:cNvPr id="49" name="Rectangle 48"/>
          <p:cNvSpPr/>
          <p:nvPr userDrawn="1"/>
        </p:nvSpPr>
        <p:spPr>
          <a:xfrm>
            <a:off x="17415634" y="6172200"/>
            <a:ext cx="5334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8"/>
          </a:p>
        </p:txBody>
      </p:sp>
      <p:sp>
        <p:nvSpPr>
          <p:cNvPr id="50" name="Line 115"/>
          <p:cNvSpPr>
            <a:spLocks noChangeShapeType="1"/>
          </p:cNvSpPr>
          <p:nvPr userDrawn="1"/>
        </p:nvSpPr>
        <p:spPr bwMode="white">
          <a:xfrm>
            <a:off x="17951868" y="61722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468"/>
          </a:p>
        </p:txBody>
      </p:sp>
      <p:sp>
        <p:nvSpPr>
          <p:cNvPr id="51" name="Rectangle 50"/>
          <p:cNvSpPr/>
          <p:nvPr userDrawn="1"/>
        </p:nvSpPr>
        <p:spPr>
          <a:xfrm>
            <a:off x="33995360" y="6172200"/>
            <a:ext cx="5334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8"/>
          </a:p>
        </p:txBody>
      </p:sp>
      <p:sp>
        <p:nvSpPr>
          <p:cNvPr id="52" name="Line 115"/>
          <p:cNvSpPr>
            <a:spLocks noChangeShapeType="1"/>
          </p:cNvSpPr>
          <p:nvPr userDrawn="1"/>
        </p:nvSpPr>
        <p:spPr bwMode="white">
          <a:xfrm>
            <a:off x="34528760" y="61722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468"/>
          </a:p>
        </p:txBody>
      </p:sp>
      <p:sp>
        <p:nvSpPr>
          <p:cNvPr id="53" name="Rectangle 52"/>
          <p:cNvSpPr/>
          <p:nvPr userDrawn="1"/>
        </p:nvSpPr>
        <p:spPr>
          <a:xfrm>
            <a:off x="33998916" y="23298912"/>
            <a:ext cx="5334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8"/>
          </a:p>
        </p:txBody>
      </p:sp>
      <p:sp>
        <p:nvSpPr>
          <p:cNvPr id="54" name="Line 115"/>
          <p:cNvSpPr>
            <a:spLocks noChangeShapeType="1"/>
          </p:cNvSpPr>
          <p:nvPr userDrawn="1"/>
        </p:nvSpPr>
        <p:spPr bwMode="white">
          <a:xfrm>
            <a:off x="34528760" y="23298912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468"/>
          </a:p>
        </p:txBody>
      </p:sp>
      <p:sp>
        <p:nvSpPr>
          <p:cNvPr id="55" name="Rectangle 54"/>
          <p:cNvSpPr/>
          <p:nvPr userDrawn="1"/>
        </p:nvSpPr>
        <p:spPr>
          <a:xfrm>
            <a:off x="17420844" y="23298912"/>
            <a:ext cx="5334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8" dirty="0"/>
          </a:p>
        </p:txBody>
      </p:sp>
      <p:sp>
        <p:nvSpPr>
          <p:cNvPr id="56" name="Line 115"/>
          <p:cNvSpPr>
            <a:spLocks noChangeShapeType="1"/>
          </p:cNvSpPr>
          <p:nvPr userDrawn="1"/>
        </p:nvSpPr>
        <p:spPr bwMode="white">
          <a:xfrm>
            <a:off x="17954244" y="23298912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468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46" name="Line 115"/>
          <p:cNvSpPr>
            <a:spLocks noChangeShapeType="1"/>
          </p:cNvSpPr>
          <p:nvPr/>
        </p:nvSpPr>
        <p:spPr bwMode="white">
          <a:xfrm>
            <a:off x="1333500" y="1479804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468"/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696" userDrawn="1">
          <p15:clr>
            <a:srgbClr val="A4A3A4"/>
          </p15:clr>
        </p15:guide>
        <p15:guide id="2" pos="2156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4"/>
          <p:cNvSpPr>
            <a:spLocks noChangeArrowheads="1"/>
          </p:cNvSpPr>
          <p:nvPr userDrawn="1"/>
        </p:nvSpPr>
        <p:spPr bwMode="auto">
          <a:xfrm flipH="1">
            <a:off x="800100" y="0"/>
            <a:ext cx="533400" cy="388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468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333499" y="0"/>
            <a:ext cx="49872900" cy="388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578100" y="1219260"/>
            <a:ext cx="41605200" cy="251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0" y="6019800"/>
            <a:ext cx="3627120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3500" y="32114698"/>
            <a:ext cx="1152144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4940" y="32114698"/>
            <a:ext cx="25496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351460" y="32114698"/>
            <a:ext cx="1152144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white">
          <a:xfrm>
            <a:off x="1333500" y="0"/>
            <a:ext cx="49872900" cy="5513832"/>
            <a:chOff x="1143000" y="0"/>
            <a:chExt cx="42748200" cy="5513832"/>
          </a:xfrm>
        </p:grpSpPr>
        <p:sp>
          <p:nvSpPr>
            <p:cNvPr id="9" name="Line 112"/>
            <p:cNvSpPr>
              <a:spLocks noChangeShapeType="1"/>
            </p:cNvSpPr>
            <p:nvPr userDrawn="1"/>
          </p:nvSpPr>
          <p:spPr bwMode="white">
            <a:xfrm>
              <a:off x="1143000" y="3899217"/>
              <a:ext cx="4274820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468"/>
            </a:p>
          </p:txBody>
        </p:sp>
        <p:sp>
          <p:nvSpPr>
            <p:cNvPr id="10" name="Line 115"/>
            <p:cNvSpPr>
              <a:spLocks noChangeShapeType="1"/>
            </p:cNvSpPr>
            <p:nvPr userDrawn="1"/>
          </p:nvSpPr>
          <p:spPr bwMode="white">
            <a:xfrm>
              <a:off x="1143000" y="0"/>
              <a:ext cx="0" cy="55138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468"/>
            </a:p>
          </p:txBody>
        </p:sp>
        <p:sp>
          <p:nvSpPr>
            <p:cNvPr id="11" name="Line 112"/>
            <p:cNvSpPr>
              <a:spLocks noChangeShapeType="1"/>
            </p:cNvSpPr>
            <p:nvPr userDrawn="1"/>
          </p:nvSpPr>
          <p:spPr bwMode="white">
            <a:xfrm>
              <a:off x="1143000" y="5486400"/>
              <a:ext cx="4274820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468"/>
            </a:p>
          </p:txBody>
        </p:sp>
      </p:grp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5120786" rtl="0" eaLnBrk="1" latinLnBrk="0" hangingPunct="1">
        <a:lnSpc>
          <a:spcPct val="90000"/>
        </a:lnSpc>
        <a:spcBef>
          <a:spcPct val="0"/>
        </a:spcBef>
        <a:buNone/>
        <a:defRPr sz="9334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33415" indent="-533415" algn="l" defTabSz="5120786" rtl="0" eaLnBrk="1" latinLnBrk="0" hangingPunct="1">
        <a:lnSpc>
          <a:spcPct val="100000"/>
        </a:lnSpc>
        <a:spcBef>
          <a:spcPts val="1400"/>
        </a:spcBef>
        <a:buClr>
          <a:schemeClr val="accent2"/>
        </a:buClr>
        <a:buFont typeface="Arial" panose="020B0604020202020204" pitchFamily="34" charset="0"/>
        <a:buChar char="•"/>
        <a:defRPr sz="326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97" indent="-533415" algn="l" defTabSz="5120786" rtl="0" eaLnBrk="1" latinLnBrk="0" hangingPunct="1">
        <a:lnSpc>
          <a:spcPct val="100000"/>
        </a:lnSpc>
        <a:spcBef>
          <a:spcPts val="14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97" indent="-533415" algn="l" defTabSz="5120786" rtl="0" eaLnBrk="1" latinLnBrk="0" hangingPunct="1">
        <a:lnSpc>
          <a:spcPct val="100000"/>
        </a:lnSpc>
        <a:spcBef>
          <a:spcPts val="14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97" indent="-533415" algn="l" defTabSz="5120786" rtl="0" eaLnBrk="1" latinLnBrk="0" hangingPunct="1">
        <a:lnSpc>
          <a:spcPct val="100000"/>
        </a:lnSpc>
        <a:spcBef>
          <a:spcPts val="14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97" indent="-533415" algn="l" defTabSz="5120786" rtl="0" eaLnBrk="1" latinLnBrk="0" hangingPunct="1">
        <a:lnSpc>
          <a:spcPct val="100000"/>
        </a:lnSpc>
        <a:spcBef>
          <a:spcPts val="14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97" indent="-533415" algn="l" defTabSz="5120786" rtl="0" eaLnBrk="1" latinLnBrk="0" hangingPunct="1">
        <a:lnSpc>
          <a:spcPct val="100000"/>
        </a:lnSpc>
        <a:spcBef>
          <a:spcPts val="14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97" indent="-533415" algn="l" defTabSz="5120786" rtl="0" eaLnBrk="1" latinLnBrk="0" hangingPunct="1">
        <a:lnSpc>
          <a:spcPct val="100000"/>
        </a:lnSpc>
        <a:spcBef>
          <a:spcPts val="14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97" indent="-533415" algn="l" defTabSz="5120786" rtl="0" eaLnBrk="1" latinLnBrk="0" hangingPunct="1">
        <a:lnSpc>
          <a:spcPct val="100000"/>
        </a:lnSpc>
        <a:spcBef>
          <a:spcPts val="14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97" indent="-533415" algn="l" defTabSz="5120786" rtl="0" eaLnBrk="1" latinLnBrk="0" hangingPunct="1">
        <a:lnSpc>
          <a:spcPct val="100000"/>
        </a:lnSpc>
        <a:spcBef>
          <a:spcPts val="14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786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93" algn="l" defTabSz="5120786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786" algn="l" defTabSz="5120786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1179" algn="l" defTabSz="5120786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573" algn="l" defTabSz="5120786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966" algn="l" defTabSz="5120786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2359" algn="l" defTabSz="5120786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752" algn="l" defTabSz="5120786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3145" algn="l" defTabSz="5120786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840" userDrawn="1">
          <p15:clr>
            <a:srgbClr val="A4A3A4"/>
          </p15:clr>
        </p15:guide>
        <p15:guide id="3" pos="31416" userDrawn="1">
          <p15:clr>
            <a:srgbClr val="A4A3A4"/>
          </p15:clr>
        </p15:guide>
        <p15:guide id="4" pos="1612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.bin"/><Relationship Id="rId18" Type="http://schemas.openxmlformats.org/officeDocument/2006/relationships/image" Target="../media/image6.wmf"/><Relationship Id="rId26" Type="http://schemas.openxmlformats.org/officeDocument/2006/relationships/image" Target="../media/image10.wmf"/><Relationship Id="rId3" Type="http://schemas.openxmlformats.org/officeDocument/2006/relationships/image" Target="../media/image13.png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33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wmf"/><Relationship Id="rId20" Type="http://schemas.openxmlformats.org/officeDocument/2006/relationships/image" Target="../media/image7.wmf"/><Relationship Id="rId29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9.wmf"/><Relationship Id="rId32" Type="http://schemas.openxmlformats.org/officeDocument/2006/relationships/image" Target="../media/image18.png"/><Relationship Id="rId5" Type="http://schemas.openxmlformats.org/officeDocument/2006/relationships/image" Target="../media/image15.jpe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11.wmf"/><Relationship Id="rId10" Type="http://schemas.openxmlformats.org/officeDocument/2006/relationships/image" Target="../media/image2.wmf"/><Relationship Id="rId19" Type="http://schemas.openxmlformats.org/officeDocument/2006/relationships/oleObject" Target="../embeddings/oleObject7.bin"/><Relationship Id="rId31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wmf"/><Relationship Id="rId22" Type="http://schemas.openxmlformats.org/officeDocument/2006/relationships/image" Target="../media/image8.wmf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12.wmf"/><Relationship Id="rId8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6666" y="15609980"/>
            <a:ext cx="9838520" cy="39263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98105" y="23301960"/>
            <a:ext cx="504915" cy="914400"/>
          </a:xfrm>
          <a:prstGeom prst="rect">
            <a:avLst/>
          </a:prstGeom>
          <a:solidFill>
            <a:srgbClr val="E8D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sp>
        <p:nvSpPr>
          <p:cNvPr id="2" name="Rectangle 1"/>
          <p:cNvSpPr/>
          <p:nvPr/>
        </p:nvSpPr>
        <p:spPr>
          <a:xfrm>
            <a:off x="1365503" y="-1"/>
            <a:ext cx="49840897" cy="3848953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680" tIns="53340" rIns="106680" bIns="533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0" dirty="0" err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0385" y="1001545"/>
            <a:ext cx="41605200" cy="25145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Vulnerability of Interdependent Urban Infrastructure Networks: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Failure </a:t>
            </a:r>
            <a:r>
              <a:rPr lang="en-US" dirty="0">
                <a:solidFill>
                  <a:schemeClr val="bg1"/>
                </a:solidFill>
              </a:rPr>
              <a:t>Propagation and Societal Impacts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>
          <a:xfrm>
            <a:off x="2512785" y="4409111"/>
            <a:ext cx="47447694" cy="1276992"/>
          </a:xfrm>
        </p:spPr>
        <p:txBody>
          <a:bodyPr/>
          <a:lstStyle/>
          <a:p>
            <a:r>
              <a:rPr lang="en-US" dirty="0" smtClean="0"/>
              <a:t>Liqun Lu</a:t>
            </a:r>
            <a:r>
              <a:rPr lang="en-US" baseline="30000" dirty="0" smtClean="0"/>
              <a:t>1</a:t>
            </a:r>
            <a:r>
              <a:rPr lang="en-US" dirty="0" smtClean="0"/>
              <a:t>, Xin Wang</a:t>
            </a:r>
            <a:r>
              <a:rPr lang="en-US" baseline="30000" dirty="0" smtClean="0"/>
              <a:t>2</a:t>
            </a:r>
            <a:r>
              <a:rPr lang="en-US" dirty="0" smtClean="0"/>
              <a:t>, Yanfeng Ouyang</a:t>
            </a:r>
            <a:r>
              <a:rPr lang="en-US" baseline="30000" dirty="0" smtClean="0"/>
              <a:t>1</a:t>
            </a:r>
            <a:r>
              <a:rPr lang="en-US" dirty="0"/>
              <a:t>, Natalie </a:t>
            </a:r>
            <a:r>
              <a:rPr lang="en-US" dirty="0" smtClean="0"/>
              <a:t>Myers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dirty="0"/>
              <a:t>Jeanne </a:t>
            </a:r>
            <a:r>
              <a:rPr lang="en-US" dirty="0" smtClean="0"/>
              <a:t>Roningen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dirty="0"/>
              <a:t>George Calfas</a:t>
            </a:r>
            <a:r>
              <a:rPr lang="en-US" baseline="30000" dirty="0"/>
              <a:t>3</a:t>
            </a:r>
            <a:endParaRPr lang="en-US" dirty="0" smtClean="0"/>
          </a:p>
          <a:p>
            <a:r>
              <a:rPr lang="en-US" dirty="0" smtClean="0"/>
              <a:t>[1. </a:t>
            </a:r>
            <a:r>
              <a:rPr lang="en-US" dirty="0"/>
              <a:t>Department of Civil and Environmental Engineering</a:t>
            </a:r>
            <a:r>
              <a:rPr lang="en-US" dirty="0" smtClean="0"/>
              <a:t>, University of Illinois at Urbana-Champaign; 2. </a:t>
            </a:r>
            <a:r>
              <a:rPr lang="en-US" dirty="0"/>
              <a:t>Department of Industrial and Systems Engineering, University of </a:t>
            </a:r>
            <a:r>
              <a:rPr lang="en-US" dirty="0" smtClean="0"/>
              <a:t>Wisconsin-Madison</a:t>
            </a:r>
            <a:r>
              <a:rPr lang="en-US" dirty="0"/>
              <a:t>;</a:t>
            </a:r>
            <a:r>
              <a:rPr lang="en-US" dirty="0" smtClean="0"/>
              <a:t> 3. </a:t>
            </a:r>
            <a:r>
              <a:rPr lang="en-US" dirty="0"/>
              <a:t>Construction Engineering Research Laboratory, US Army Engineer Research and Development Center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1370311" y="7086601"/>
            <a:ext cx="15223236" cy="7714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000" dirty="0" smtClean="0"/>
              <a:t>Modern </a:t>
            </a:r>
            <a:r>
              <a:rPr lang="en-US" sz="3000" dirty="0"/>
              <a:t>cities relies heavily on interdependent infrastructure </a:t>
            </a:r>
            <a:r>
              <a:rPr lang="en-US" sz="3000" dirty="0" smtClean="0"/>
              <a:t>systems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Disruptions </a:t>
            </a:r>
            <a:r>
              <a:rPr lang="en-US" sz="3000" dirty="0"/>
              <a:t>often propagate within and across physical infrastructure networks and result in catastrophic </a:t>
            </a:r>
            <a:r>
              <a:rPr lang="en-US" sz="3000" dirty="0" smtClean="0"/>
              <a:t>consequences.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The </a:t>
            </a:r>
            <a:r>
              <a:rPr lang="en-US" sz="3000" dirty="0"/>
              <a:t>reaction of population communities </a:t>
            </a:r>
            <a:r>
              <a:rPr lang="en-US" sz="3000" dirty="0" smtClean="0"/>
              <a:t>to disruptions may </a:t>
            </a:r>
            <a:r>
              <a:rPr lang="en-US" sz="3000" dirty="0"/>
              <a:t>further transfer and aggravate the burden on surviving </a:t>
            </a:r>
            <a:r>
              <a:rPr lang="en-US" sz="3000" dirty="0" smtClean="0"/>
              <a:t>infrastructures</a:t>
            </a:r>
            <a:endParaRPr lang="en-US" sz="3000" dirty="0" smtClean="0"/>
          </a:p>
          <a:p>
            <a:pPr>
              <a:spcBef>
                <a:spcPts val="600"/>
              </a:spcBef>
            </a:pPr>
            <a:r>
              <a:rPr lang="en-US" sz="3000" dirty="0"/>
              <a:t>A</a:t>
            </a:r>
            <a:r>
              <a:rPr lang="en-US" sz="3000" dirty="0" smtClean="0"/>
              <a:t> </a:t>
            </a:r>
            <a:r>
              <a:rPr lang="en-US" sz="3000" dirty="0"/>
              <a:t>game-theoretical equilibrium </a:t>
            </a:r>
            <a:r>
              <a:rPr lang="en-US" sz="3000" dirty="0" smtClean="0"/>
              <a:t>model </a:t>
            </a:r>
            <a:r>
              <a:rPr lang="en-US" sz="3000" dirty="0"/>
              <a:t>is developed to investigate the mutual influence between the infrastructures and the </a:t>
            </a:r>
            <a:r>
              <a:rPr lang="en-US" sz="3000" dirty="0" smtClean="0"/>
              <a:t>communities</a:t>
            </a:r>
          </a:p>
          <a:p>
            <a:pPr marL="742950" lvl="1" indent="-285750" defTabSz="914400" fontAlgn="base">
              <a:lnSpc>
                <a:spcPct val="110000"/>
              </a:lnSpc>
              <a:spcBef>
                <a:spcPts val="600"/>
              </a:spcBef>
              <a:buClrTx/>
              <a:buFontTx/>
              <a:buChar char="–"/>
            </a:pP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Multi-layer infrastructure network </a:t>
            </a:r>
          </a:p>
          <a:p>
            <a:pPr marL="742950" lvl="1" indent="-285750" defTabSz="914400" fontAlgn="base">
              <a:lnSpc>
                <a:spcPct val="110000"/>
              </a:lnSpc>
              <a:spcBef>
                <a:spcPts val="600"/>
              </a:spcBef>
              <a:buClrTx/>
              <a:buFontTx/>
              <a:buChar char="–"/>
            </a:pP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Two types of infrastructure failure patterns </a:t>
            </a:r>
          </a:p>
          <a:p>
            <a:pPr marL="742950" lvl="1" indent="-285750" defTabSz="914400" fontAlgn="base">
              <a:lnSpc>
                <a:spcPct val="110000"/>
              </a:lnSpc>
              <a:spcBef>
                <a:spcPts val="600"/>
              </a:spcBef>
              <a:buClrTx/>
              <a:buFontTx/>
              <a:buChar char="–"/>
            </a:pP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Network equilibrium is extended to address redistribution of resource demand</a:t>
            </a:r>
          </a:p>
          <a:p>
            <a:pPr>
              <a:spcBef>
                <a:spcPts val="600"/>
              </a:spcBef>
            </a:pPr>
            <a:r>
              <a:rPr lang="en-US" sz="3000" dirty="0"/>
              <a:t>S</a:t>
            </a:r>
            <a:r>
              <a:rPr lang="en-US" sz="3000" dirty="0" smtClean="0"/>
              <a:t>ocietal </a:t>
            </a:r>
            <a:r>
              <a:rPr lang="en-US" sz="3000" dirty="0"/>
              <a:t>impact </a:t>
            </a:r>
            <a:r>
              <a:rPr lang="en-US" sz="3000" dirty="0" smtClean="0"/>
              <a:t>is </a:t>
            </a:r>
            <a:r>
              <a:rPr lang="en-US" sz="3000" dirty="0"/>
              <a:t>estimated based on communities’ resource demand loss, cost increase, </a:t>
            </a:r>
            <a:r>
              <a:rPr lang="en-US" sz="3000" dirty="0" smtClean="0"/>
              <a:t>and total </a:t>
            </a:r>
            <a:r>
              <a:rPr lang="en-US" sz="3000" dirty="0"/>
              <a:t>infrastructure </a:t>
            </a:r>
            <a:r>
              <a:rPr lang="en-US" sz="3000" dirty="0" smtClean="0"/>
              <a:t>failure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A </a:t>
            </a:r>
            <a:r>
              <a:rPr lang="en-US" sz="3000" dirty="0"/>
              <a:t>real-world case study on Maiduguri, Nigeria, is </a:t>
            </a:r>
            <a:r>
              <a:rPr lang="en-US" sz="3000" dirty="0" smtClean="0"/>
              <a:t>implemented to demonstrate the model and reveal insights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/>
          </p:nvPr>
        </p:nvSpPr>
        <p:spPr/>
        <p:txBody>
          <a:bodyPr>
            <a:no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3000" b="1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Modern urban infrastructure systems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Multiple networked systems 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Jointly functioning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High interdependency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Vulnerability to disruptions</a:t>
            </a:r>
          </a:p>
          <a:p>
            <a:pPr marL="342900" lvl="1" indent="-34290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3000" b="1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Urban population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Great amount &amp; density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Highly dependent on infrastructural system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Population behavior will be reshaped by disruptions</a:t>
            </a:r>
          </a:p>
          <a:p>
            <a:pPr marL="342900" lvl="1" indent="-34290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3000" b="1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System disruptions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Natural disasters or human-induced actions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System cascading failure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Reduce system performance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Insufficient resource for population</a:t>
            </a:r>
          </a:p>
          <a:p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360696" y="23800776"/>
            <a:ext cx="15223236" cy="9144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Methods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35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A holistic mathematical model is proposed to evaluate the vulnerability of an urban infrastructure system against the threats of cascading failures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The infrastructure systems are modeled as a multi-layered network, where each functioning infrastructure unit is modeled as a </a:t>
            </a:r>
            <a:r>
              <a:rPr lang="en-US" sz="3000" dirty="0" smtClean="0">
                <a:ea typeface="ＭＳ Ｐゴシック"/>
                <a:cs typeface="Times New Roman" panose="02020603050405020304" pitchFamily="18" charset="0"/>
              </a:rPr>
              <a:t>node</a:t>
            </a:r>
            <a:endParaRPr lang="en-US" sz="3000" dirty="0">
              <a:ea typeface="ＭＳ Ｐゴシック"/>
              <a:cs typeface="Times New Roman" panose="02020603050405020304" pitchFamily="18" charset="0"/>
            </a:endParaRP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Two types of infrastructure failure mechanisms are modeled to estimate the cascading </a:t>
            </a:r>
            <a:r>
              <a:rPr lang="en-US" sz="3000" dirty="0" smtClean="0">
                <a:ea typeface="ＭＳ Ｐゴシック"/>
                <a:cs typeface="Times New Roman" panose="02020603050405020304" pitchFamily="18" charset="0"/>
              </a:rPr>
              <a:t>failure</a:t>
            </a:r>
            <a:endParaRPr lang="en-US" sz="3000" dirty="0">
              <a:ea typeface="ＭＳ Ｐゴシック"/>
              <a:cs typeface="Times New Roman" panose="02020603050405020304" pitchFamily="18" charset="0"/>
            </a:endParaRP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A </a:t>
            </a:r>
            <a:r>
              <a:rPr lang="en-US" sz="3000" dirty="0" smtClean="0">
                <a:ea typeface="ＭＳ Ｐゴシック"/>
                <a:cs typeface="Times New Roman" panose="02020603050405020304" pitchFamily="18" charset="0"/>
              </a:rPr>
              <a:t>network </a:t>
            </a: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equilibrium model incorporating queueing and congestion is formulated, and </a:t>
            </a:r>
            <a:r>
              <a:rPr lang="en-US" sz="3000" dirty="0" smtClean="0">
                <a:ea typeface="ＭＳ Ｐゴシック"/>
                <a:cs typeface="Times New Roman" panose="02020603050405020304" pitchFamily="18" charset="0"/>
              </a:rPr>
              <a:t>m</a:t>
            </a:r>
            <a:r>
              <a:rPr lang="en-US" sz="3000" dirty="0" smtClean="0"/>
              <a:t>athematical </a:t>
            </a:r>
            <a:r>
              <a:rPr lang="en-US" sz="3000" dirty="0"/>
              <a:t>proofs for </a:t>
            </a:r>
            <a:r>
              <a:rPr lang="en-US" sz="3000" dirty="0" smtClean="0"/>
              <a:t>equilibrium </a:t>
            </a:r>
            <a:r>
              <a:rPr lang="en-US" sz="3000" dirty="0"/>
              <a:t>existence and uniqueness </a:t>
            </a:r>
            <a:r>
              <a:rPr lang="en-US" sz="3000" dirty="0" smtClean="0"/>
              <a:t>is shown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 smtClean="0"/>
              <a:t>A </a:t>
            </a:r>
            <a:r>
              <a:rPr lang="en-US" sz="3000" dirty="0"/>
              <a:t>diagonalization algorithm is developed to solve the equilibrium </a:t>
            </a:r>
            <a:r>
              <a:rPr lang="en-US" sz="3000" dirty="0" smtClean="0"/>
              <a:t>and </a:t>
            </a:r>
            <a:r>
              <a:rPr lang="en-US" sz="3000" dirty="0"/>
              <a:t>to compute </a:t>
            </a:r>
            <a:r>
              <a:rPr lang="en-US" sz="3000" dirty="0" smtClean="0"/>
              <a:t>societal </a:t>
            </a:r>
            <a:r>
              <a:rPr lang="en-US" sz="3000" dirty="0"/>
              <a:t>impacts, with the discussion on the convergence of the </a:t>
            </a:r>
            <a:r>
              <a:rPr lang="en-US" sz="3000" dirty="0" smtClean="0"/>
              <a:t>algorithm</a:t>
            </a:r>
            <a:endParaRPr lang="en-US" sz="3000" dirty="0"/>
          </a:p>
          <a:p>
            <a:pPr marL="533415" lvl="1" fontAlgn="base">
              <a:spcAft>
                <a:spcPct val="0"/>
              </a:spcAft>
            </a:pPr>
            <a:r>
              <a:rPr lang="en-US" sz="3000" dirty="0"/>
              <a:t>Through a </a:t>
            </a:r>
            <a:r>
              <a:rPr lang="en-US" sz="3000" dirty="0" smtClean="0"/>
              <a:t>case </a:t>
            </a:r>
            <a:r>
              <a:rPr lang="en-US" sz="3000" dirty="0"/>
              <a:t>study on </a:t>
            </a:r>
            <a:r>
              <a:rPr lang="en-US" sz="3000" dirty="0" smtClean="0"/>
              <a:t>Maiduguri, </a:t>
            </a:r>
            <a:r>
              <a:rPr lang="en-US" sz="3000" dirty="0"/>
              <a:t>many interesting insights are </a:t>
            </a:r>
            <a:r>
              <a:rPr lang="en-US" sz="3000" dirty="0" smtClean="0"/>
              <a:t>observed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 smtClean="0">
                <a:ea typeface="ＭＳ Ｐゴシック"/>
                <a:cs typeface="Times New Roman" panose="02020603050405020304" pitchFamily="18" charset="0"/>
              </a:rPr>
              <a:t>A </a:t>
            </a: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system with greater resource capacity is more resilient to </a:t>
            </a:r>
            <a:r>
              <a:rPr lang="en-US" sz="3000" dirty="0" smtClean="0">
                <a:ea typeface="ＭＳ Ｐゴシック"/>
                <a:cs typeface="Times New Roman" panose="02020603050405020304" pitchFamily="18" charset="0"/>
              </a:rPr>
              <a:t>disruptions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D</a:t>
            </a:r>
            <a:r>
              <a:rPr lang="en-US" sz="3000" dirty="0" smtClean="0">
                <a:ea typeface="ＭＳ Ｐゴシック"/>
                <a:cs typeface="Times New Roman" panose="02020603050405020304" pitchFamily="18" charset="0"/>
              </a:rPr>
              <a:t>isruption </a:t>
            </a: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happening at some “seemingly” critical infrastructures </a:t>
            </a:r>
            <a:r>
              <a:rPr lang="en-US" sz="3000" dirty="0" smtClean="0">
                <a:ea typeface="ＭＳ Ｐゴシック"/>
                <a:cs typeface="Times New Roman" panose="02020603050405020304" pitchFamily="18" charset="0"/>
              </a:rPr>
              <a:t>may </a:t>
            </a: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not severely affect the entire system</a:t>
            </a:r>
            <a:endParaRPr lang="en-US" sz="3000" dirty="0" smtClean="0">
              <a:ea typeface="ＭＳ Ｐゴシック"/>
              <a:cs typeface="Times New Roman" panose="02020603050405020304" pitchFamily="18" charset="0"/>
            </a:endParaRP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 smtClean="0">
                <a:ea typeface="ＭＳ Ｐゴシック"/>
                <a:cs typeface="Times New Roman" panose="02020603050405020304" pitchFamily="18" charset="0"/>
              </a:rPr>
              <a:t>Maintaining </a:t>
            </a: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the functionality of some infrastructures </a:t>
            </a:r>
            <a:r>
              <a:rPr lang="en-US" sz="3000" dirty="0" smtClean="0">
                <a:ea typeface="ＭＳ Ｐゴシック"/>
                <a:cs typeface="Times New Roman" panose="02020603050405020304" pitchFamily="18" charset="0"/>
              </a:rPr>
              <a:t>may </a:t>
            </a:r>
            <a:r>
              <a:rPr lang="en-US" sz="3000" dirty="0">
                <a:ea typeface="ＭＳ Ｐゴシック"/>
                <a:cs typeface="Times New Roman" panose="02020603050405020304" pitchFamily="18" charset="0"/>
              </a:rPr>
              <a:t>not benefit the society</a:t>
            </a:r>
            <a:endParaRPr lang="en-US" sz="3000" dirty="0">
              <a:ea typeface="ＭＳ Ｐゴシック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freelogovectors.net/wp-content/uploads/2014/01/UIUC_Logo_University_of_Illinois_at_Urbana-Champaign-500x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050" y="1229148"/>
            <a:ext cx="47625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rweb.tv/material/DigitalOpacityMethod/ERDC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993" y="781474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0100" y="-1"/>
            <a:ext cx="495300" cy="5524501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sp>
        <p:nvSpPr>
          <p:cNvPr id="6" name="Rectangle 5"/>
          <p:cNvSpPr/>
          <p:nvPr/>
        </p:nvSpPr>
        <p:spPr>
          <a:xfrm>
            <a:off x="1" y="32042099"/>
            <a:ext cx="5094514" cy="876301"/>
          </a:xfrm>
          <a:prstGeom prst="rect">
            <a:avLst/>
          </a:prstGeom>
          <a:solidFill>
            <a:srgbClr val="DFD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798105" y="23800776"/>
            <a:ext cx="495300" cy="914400"/>
          </a:xfrm>
          <a:prstGeom prst="rect">
            <a:avLst/>
          </a:prstGeom>
          <a:solidFill>
            <a:srgbClr val="6B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11036300" y="16605093"/>
            <a:ext cx="5547632" cy="6286245"/>
            <a:chOff x="5334000" y="1295400"/>
            <a:chExt cx="4681525" cy="4572000"/>
          </a:xfrm>
        </p:grpSpPr>
        <p:grpSp>
          <p:nvGrpSpPr>
            <p:cNvPr id="31" name="Group 30"/>
            <p:cNvGrpSpPr/>
            <p:nvPr/>
          </p:nvGrpSpPr>
          <p:grpSpPr>
            <a:xfrm>
              <a:off x="5334000" y="1295400"/>
              <a:ext cx="4681525" cy="3722471"/>
              <a:chOff x="5334000" y="1295400"/>
              <a:chExt cx="4681525" cy="3722471"/>
            </a:xfrm>
          </p:grpSpPr>
          <p:sp>
            <p:nvSpPr>
              <p:cNvPr id="40" name="TextBox 39"/>
              <p:cNvSpPr txBox="1"/>
              <p:nvPr/>
            </p:nvSpPr>
            <p:spPr>
              <a:xfrm rot="5400000">
                <a:off x="6725629" y="4427966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 smtClean="0">
                    <a:solidFill>
                      <a:srgbClr val="686B5D">
                        <a:lumMod val="50000"/>
                      </a:srgbClr>
                    </a:solidFill>
                  </a:rPr>
                  <a:t>…</a:t>
                </a:r>
                <a:endParaRPr lang="en-US" sz="3200" dirty="0">
                  <a:solidFill>
                    <a:srgbClr val="686B5D">
                      <a:lumMod val="50000"/>
                    </a:srgbClr>
                  </a:solidFill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5334000" y="1295400"/>
                <a:ext cx="4681525" cy="3124200"/>
                <a:chOff x="5334000" y="1295400"/>
                <a:chExt cx="4681525" cy="3124200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8067594" y="2710849"/>
                  <a:ext cx="1947931" cy="335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 smtClean="0">
                      <a:solidFill>
                        <a:srgbClr val="686B5D">
                          <a:lumMod val="50000"/>
                        </a:srgbClr>
                      </a:solidFill>
                      <a:latin typeface="Georgia" panose="02040502050405020303" pitchFamily="18" charset="0"/>
                    </a:rPr>
                    <a:t>Transportation </a:t>
                  </a:r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5334000" y="1295400"/>
                  <a:ext cx="3888152" cy="3124200"/>
                  <a:chOff x="5334000" y="1295400"/>
                  <a:chExt cx="3888152" cy="3124200"/>
                </a:xfrm>
              </p:grpSpPr>
              <p:sp>
                <p:nvSpPr>
                  <p:cNvPr id="44" name="Parallelogram 43"/>
                  <p:cNvSpPr/>
                  <p:nvPr/>
                </p:nvSpPr>
                <p:spPr bwMode="auto">
                  <a:xfrm>
                    <a:off x="5336059" y="1388019"/>
                    <a:ext cx="3124200" cy="914400"/>
                  </a:xfrm>
                  <a:prstGeom prst="parallelogram">
                    <a:avLst>
                      <a:gd name="adj" fmla="val 75000"/>
                    </a:avLst>
                  </a:prstGeom>
                  <a:ln w="28575">
                    <a:solidFill>
                      <a:schemeClr val="bg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" name="Parallelogram 44"/>
                  <p:cNvSpPr/>
                  <p:nvPr/>
                </p:nvSpPr>
                <p:spPr bwMode="auto">
                  <a:xfrm>
                    <a:off x="5334000" y="2386857"/>
                    <a:ext cx="3124200" cy="914400"/>
                  </a:xfrm>
                  <a:prstGeom prst="parallelogram">
                    <a:avLst>
                      <a:gd name="adj" fmla="val 75000"/>
                    </a:avLst>
                  </a:prstGeom>
                  <a:ln w="28575">
                    <a:solidFill>
                      <a:schemeClr val="bg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6" name="Parallelogram 45"/>
                  <p:cNvSpPr/>
                  <p:nvPr/>
                </p:nvSpPr>
                <p:spPr bwMode="auto">
                  <a:xfrm>
                    <a:off x="5334000" y="3505200"/>
                    <a:ext cx="3124200" cy="914400"/>
                  </a:xfrm>
                  <a:prstGeom prst="parallelogram">
                    <a:avLst>
                      <a:gd name="adj" fmla="val 75000"/>
                    </a:avLst>
                  </a:prstGeom>
                  <a:ln w="28575">
                    <a:solidFill>
                      <a:schemeClr val="bg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7" name="Freeform 46"/>
                  <p:cNvSpPr/>
                  <p:nvPr/>
                </p:nvSpPr>
                <p:spPr bwMode="auto">
                  <a:xfrm>
                    <a:off x="6215449" y="3727621"/>
                    <a:ext cx="1482810" cy="519642"/>
                  </a:xfrm>
                  <a:custGeom>
                    <a:avLst/>
                    <a:gdLst>
                      <a:gd name="connsiteX0" fmla="*/ 1482810 w 1482810"/>
                      <a:gd name="connsiteY0" fmla="*/ 518983 h 519642"/>
                      <a:gd name="connsiteX1" fmla="*/ 988540 w 1482810"/>
                      <a:gd name="connsiteY1" fmla="*/ 444843 h 519642"/>
                      <a:gd name="connsiteX2" fmla="*/ 766119 w 1482810"/>
                      <a:gd name="connsiteY2" fmla="*/ 49427 h 519642"/>
                      <a:gd name="connsiteX3" fmla="*/ 321275 w 1482810"/>
                      <a:gd name="connsiteY3" fmla="*/ 49427 h 519642"/>
                      <a:gd name="connsiteX4" fmla="*/ 0 w 1482810"/>
                      <a:gd name="connsiteY4" fmla="*/ 0 h 519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2810" h="519642">
                        <a:moveTo>
                          <a:pt x="1482810" y="518983"/>
                        </a:moveTo>
                        <a:cubicBezTo>
                          <a:pt x="1295399" y="521042"/>
                          <a:pt x="1107988" y="523102"/>
                          <a:pt x="988540" y="444843"/>
                        </a:cubicBezTo>
                        <a:cubicBezTo>
                          <a:pt x="869091" y="366584"/>
                          <a:pt x="877330" y="115330"/>
                          <a:pt x="766119" y="49427"/>
                        </a:cubicBezTo>
                        <a:cubicBezTo>
                          <a:pt x="654908" y="-16476"/>
                          <a:pt x="448961" y="57665"/>
                          <a:pt x="321275" y="49427"/>
                        </a:cubicBezTo>
                        <a:cubicBezTo>
                          <a:pt x="193589" y="41189"/>
                          <a:pt x="96794" y="20594"/>
                          <a:pt x="0" y="0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8" name="Freeform 47"/>
                  <p:cNvSpPr/>
                  <p:nvPr/>
                </p:nvSpPr>
                <p:spPr bwMode="auto">
                  <a:xfrm rot="19523686">
                    <a:off x="5917791" y="3859627"/>
                    <a:ext cx="1009215" cy="205546"/>
                  </a:xfrm>
                  <a:custGeom>
                    <a:avLst/>
                    <a:gdLst>
                      <a:gd name="connsiteX0" fmla="*/ 1482810 w 1482810"/>
                      <a:gd name="connsiteY0" fmla="*/ 518983 h 519642"/>
                      <a:gd name="connsiteX1" fmla="*/ 988540 w 1482810"/>
                      <a:gd name="connsiteY1" fmla="*/ 444843 h 519642"/>
                      <a:gd name="connsiteX2" fmla="*/ 766119 w 1482810"/>
                      <a:gd name="connsiteY2" fmla="*/ 49427 h 519642"/>
                      <a:gd name="connsiteX3" fmla="*/ 321275 w 1482810"/>
                      <a:gd name="connsiteY3" fmla="*/ 49427 h 519642"/>
                      <a:gd name="connsiteX4" fmla="*/ 0 w 1482810"/>
                      <a:gd name="connsiteY4" fmla="*/ 0 h 519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2810" h="519642">
                        <a:moveTo>
                          <a:pt x="1482810" y="518983"/>
                        </a:moveTo>
                        <a:cubicBezTo>
                          <a:pt x="1295399" y="521042"/>
                          <a:pt x="1107988" y="523102"/>
                          <a:pt x="988540" y="444843"/>
                        </a:cubicBezTo>
                        <a:cubicBezTo>
                          <a:pt x="869091" y="366584"/>
                          <a:pt x="877330" y="115330"/>
                          <a:pt x="766119" y="49427"/>
                        </a:cubicBezTo>
                        <a:cubicBezTo>
                          <a:pt x="654908" y="-16476"/>
                          <a:pt x="448961" y="57665"/>
                          <a:pt x="321275" y="49427"/>
                        </a:cubicBezTo>
                        <a:cubicBezTo>
                          <a:pt x="193589" y="41189"/>
                          <a:pt x="96794" y="20594"/>
                          <a:pt x="0" y="0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9" name="Freeform 48"/>
                  <p:cNvSpPr/>
                  <p:nvPr/>
                </p:nvSpPr>
                <p:spPr bwMode="auto">
                  <a:xfrm rot="4867432">
                    <a:off x="7123738" y="3796394"/>
                    <a:ext cx="492253" cy="275106"/>
                  </a:xfrm>
                  <a:custGeom>
                    <a:avLst/>
                    <a:gdLst>
                      <a:gd name="connsiteX0" fmla="*/ 1482810 w 1482810"/>
                      <a:gd name="connsiteY0" fmla="*/ 518983 h 519642"/>
                      <a:gd name="connsiteX1" fmla="*/ 988540 w 1482810"/>
                      <a:gd name="connsiteY1" fmla="*/ 444843 h 519642"/>
                      <a:gd name="connsiteX2" fmla="*/ 766119 w 1482810"/>
                      <a:gd name="connsiteY2" fmla="*/ 49427 h 519642"/>
                      <a:gd name="connsiteX3" fmla="*/ 321275 w 1482810"/>
                      <a:gd name="connsiteY3" fmla="*/ 49427 h 519642"/>
                      <a:gd name="connsiteX4" fmla="*/ 0 w 1482810"/>
                      <a:gd name="connsiteY4" fmla="*/ 0 h 519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2810" h="519642">
                        <a:moveTo>
                          <a:pt x="1482810" y="518983"/>
                        </a:moveTo>
                        <a:cubicBezTo>
                          <a:pt x="1295399" y="521042"/>
                          <a:pt x="1107988" y="523102"/>
                          <a:pt x="988540" y="444843"/>
                        </a:cubicBezTo>
                        <a:cubicBezTo>
                          <a:pt x="869091" y="366584"/>
                          <a:pt x="877330" y="115330"/>
                          <a:pt x="766119" y="49427"/>
                        </a:cubicBezTo>
                        <a:cubicBezTo>
                          <a:pt x="654908" y="-16476"/>
                          <a:pt x="448961" y="57665"/>
                          <a:pt x="321275" y="49427"/>
                        </a:cubicBezTo>
                        <a:cubicBezTo>
                          <a:pt x="193589" y="41189"/>
                          <a:pt x="96794" y="20594"/>
                          <a:pt x="0" y="0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5939133" y="2150019"/>
                    <a:ext cx="2061867" cy="1255206"/>
                    <a:chOff x="5688830" y="2739888"/>
                    <a:chExt cx="2061867" cy="1255206"/>
                  </a:xfrm>
                </p:grpSpPr>
                <p:sp>
                  <p:nvSpPr>
                    <p:cNvPr id="95" name="Arc 94"/>
                    <p:cNvSpPr/>
                    <p:nvPr/>
                  </p:nvSpPr>
                  <p:spPr bwMode="auto">
                    <a:xfrm rot="20610657">
                      <a:off x="6422398" y="3233094"/>
                      <a:ext cx="1328299" cy="762000"/>
                    </a:xfrm>
                    <a:prstGeom prst="arc">
                      <a:avLst>
                        <a:gd name="adj1" fmla="val 13857866"/>
                        <a:gd name="adj2" fmla="val 0"/>
                      </a:avLst>
                    </a:prstGeom>
                    <a:noFill/>
                    <a:ln w="69850" cap="flat" cmpd="dbl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96" name="Arc 95"/>
                    <p:cNvSpPr/>
                    <p:nvPr/>
                  </p:nvSpPr>
                  <p:spPr bwMode="auto">
                    <a:xfrm rot="9652599">
                      <a:off x="5688830" y="2739888"/>
                      <a:ext cx="1328299" cy="762000"/>
                    </a:xfrm>
                    <a:prstGeom prst="arc">
                      <a:avLst>
                        <a:gd name="adj1" fmla="val 13857866"/>
                        <a:gd name="adj2" fmla="val 0"/>
                      </a:avLst>
                    </a:prstGeom>
                    <a:noFill/>
                    <a:ln w="69850" cap="flat" cmpd="dbl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cxnSp>
                <p:nvCxnSpPr>
                  <p:cNvPr id="51" name="Straight Connector 50"/>
                  <p:cNvCxnSpPr/>
                  <p:nvPr/>
                </p:nvCxnSpPr>
                <p:spPr bwMode="auto">
                  <a:xfrm>
                    <a:off x="6963410" y="2590608"/>
                    <a:ext cx="309559" cy="59767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2" name="Straight Connector 51"/>
                  <p:cNvCxnSpPr/>
                  <p:nvPr/>
                </p:nvCxnSpPr>
                <p:spPr bwMode="auto">
                  <a:xfrm>
                    <a:off x="6400800" y="2573012"/>
                    <a:ext cx="584355" cy="3333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3" name="Straight Connector 52"/>
                  <p:cNvCxnSpPr/>
                  <p:nvPr/>
                </p:nvCxnSpPr>
                <p:spPr bwMode="auto">
                  <a:xfrm>
                    <a:off x="6035032" y="3171613"/>
                    <a:ext cx="158496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6012432" y="1295400"/>
                    <a:ext cx="203017" cy="533400"/>
                    <a:chOff x="6142017" y="2224618"/>
                    <a:chExt cx="203017" cy="533400"/>
                  </a:xfrm>
                </p:grpSpPr>
                <p:cxnSp>
                  <p:nvCxnSpPr>
                    <p:cNvPr id="87" name="Straight Connector 86"/>
                    <p:cNvCxnSpPr/>
                    <p:nvPr/>
                  </p:nvCxnSpPr>
                  <p:spPr bwMode="auto">
                    <a:xfrm flipH="1">
                      <a:off x="6142017" y="2224618"/>
                      <a:ext cx="109151" cy="5334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8" name="Straight Connector 87"/>
                    <p:cNvCxnSpPr/>
                    <p:nvPr/>
                  </p:nvCxnSpPr>
                  <p:spPr bwMode="auto">
                    <a:xfrm>
                      <a:off x="6251168" y="2224618"/>
                      <a:ext cx="73432" cy="5334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>
                      <a:off x="6147333" y="2286000"/>
                      <a:ext cx="197701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0" name="Straight Connector 89"/>
                    <p:cNvCxnSpPr/>
                    <p:nvPr/>
                  </p:nvCxnSpPr>
                  <p:spPr bwMode="auto">
                    <a:xfrm>
                      <a:off x="6147333" y="2362200"/>
                      <a:ext cx="197701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1" name="Straight Connector 90"/>
                    <p:cNvCxnSpPr/>
                    <p:nvPr/>
                  </p:nvCxnSpPr>
                  <p:spPr bwMode="auto">
                    <a:xfrm>
                      <a:off x="6196592" y="2438400"/>
                      <a:ext cx="91292" cy="762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2" name="Straight Connector 91"/>
                    <p:cNvCxnSpPr/>
                    <p:nvPr/>
                  </p:nvCxnSpPr>
                  <p:spPr bwMode="auto">
                    <a:xfrm flipV="1">
                      <a:off x="6206520" y="2453219"/>
                      <a:ext cx="78444" cy="4537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3" name="Straight Connector 92"/>
                    <p:cNvCxnSpPr/>
                    <p:nvPr/>
                  </p:nvCxnSpPr>
                  <p:spPr bwMode="auto">
                    <a:xfrm>
                      <a:off x="6185426" y="2545537"/>
                      <a:ext cx="120318" cy="7731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flipV="1">
                      <a:off x="6176131" y="2545537"/>
                      <a:ext cx="119685" cy="6064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7023147" y="1692819"/>
                    <a:ext cx="203017" cy="533400"/>
                    <a:chOff x="6142017" y="2224618"/>
                    <a:chExt cx="203017" cy="533400"/>
                  </a:xfrm>
                </p:grpSpPr>
                <p:cxnSp>
                  <p:nvCxnSpPr>
                    <p:cNvPr id="79" name="Straight Connector 78"/>
                    <p:cNvCxnSpPr/>
                    <p:nvPr/>
                  </p:nvCxnSpPr>
                  <p:spPr bwMode="auto">
                    <a:xfrm flipH="1">
                      <a:off x="6142017" y="2224618"/>
                      <a:ext cx="109151" cy="5334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0" name="Straight Connector 79"/>
                    <p:cNvCxnSpPr/>
                    <p:nvPr/>
                  </p:nvCxnSpPr>
                  <p:spPr bwMode="auto">
                    <a:xfrm>
                      <a:off x="6251168" y="2224618"/>
                      <a:ext cx="73432" cy="5334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1" name="Straight Connector 80"/>
                    <p:cNvCxnSpPr/>
                    <p:nvPr/>
                  </p:nvCxnSpPr>
                  <p:spPr bwMode="auto">
                    <a:xfrm>
                      <a:off x="6147333" y="2286000"/>
                      <a:ext cx="197701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2" name="Straight Connector 81"/>
                    <p:cNvCxnSpPr/>
                    <p:nvPr/>
                  </p:nvCxnSpPr>
                  <p:spPr bwMode="auto">
                    <a:xfrm>
                      <a:off x="6147333" y="2362200"/>
                      <a:ext cx="197701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3" name="Straight Connector 82"/>
                    <p:cNvCxnSpPr/>
                    <p:nvPr/>
                  </p:nvCxnSpPr>
                  <p:spPr bwMode="auto">
                    <a:xfrm>
                      <a:off x="6196592" y="2438400"/>
                      <a:ext cx="91292" cy="762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4" name="Straight Connector 83"/>
                    <p:cNvCxnSpPr/>
                    <p:nvPr/>
                  </p:nvCxnSpPr>
                  <p:spPr bwMode="auto">
                    <a:xfrm flipV="1">
                      <a:off x="6206520" y="2453219"/>
                      <a:ext cx="78444" cy="4537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5" name="Straight Connector 84"/>
                    <p:cNvCxnSpPr/>
                    <p:nvPr/>
                  </p:nvCxnSpPr>
                  <p:spPr bwMode="auto">
                    <a:xfrm>
                      <a:off x="6185426" y="2545537"/>
                      <a:ext cx="120318" cy="7731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6" name="Straight Connector 85"/>
                    <p:cNvCxnSpPr/>
                    <p:nvPr/>
                  </p:nvCxnSpPr>
                  <p:spPr bwMode="auto">
                    <a:xfrm flipV="1">
                      <a:off x="6176131" y="2545537"/>
                      <a:ext cx="119685" cy="6064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7676730" y="1378203"/>
                    <a:ext cx="203017" cy="533400"/>
                    <a:chOff x="6142017" y="2224618"/>
                    <a:chExt cx="203017" cy="533400"/>
                  </a:xfrm>
                </p:grpSpPr>
                <p:cxnSp>
                  <p:nvCxnSpPr>
                    <p:cNvPr id="69" name="Straight Connector 68"/>
                    <p:cNvCxnSpPr/>
                    <p:nvPr/>
                  </p:nvCxnSpPr>
                  <p:spPr bwMode="auto">
                    <a:xfrm flipH="1">
                      <a:off x="6142017" y="2224618"/>
                      <a:ext cx="109151" cy="5334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0" name="Straight Connector 69"/>
                    <p:cNvCxnSpPr/>
                    <p:nvPr/>
                  </p:nvCxnSpPr>
                  <p:spPr bwMode="auto">
                    <a:xfrm>
                      <a:off x="6251168" y="2224618"/>
                      <a:ext cx="73432" cy="5334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1" name="Straight Connector 70"/>
                    <p:cNvCxnSpPr/>
                    <p:nvPr/>
                  </p:nvCxnSpPr>
                  <p:spPr bwMode="auto">
                    <a:xfrm>
                      <a:off x="6147333" y="2286000"/>
                      <a:ext cx="197701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3" name="Straight Connector 72"/>
                    <p:cNvCxnSpPr/>
                    <p:nvPr/>
                  </p:nvCxnSpPr>
                  <p:spPr bwMode="auto">
                    <a:xfrm>
                      <a:off x="6147333" y="2362200"/>
                      <a:ext cx="197701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5" name="Straight Connector 74"/>
                    <p:cNvCxnSpPr/>
                    <p:nvPr/>
                  </p:nvCxnSpPr>
                  <p:spPr bwMode="auto">
                    <a:xfrm>
                      <a:off x="6196592" y="2438400"/>
                      <a:ext cx="91292" cy="762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6" name="Straight Connector 75"/>
                    <p:cNvCxnSpPr/>
                    <p:nvPr/>
                  </p:nvCxnSpPr>
                  <p:spPr bwMode="auto">
                    <a:xfrm flipV="1">
                      <a:off x="6206520" y="2453219"/>
                      <a:ext cx="78444" cy="4537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7" name="Straight Connector 76"/>
                    <p:cNvCxnSpPr/>
                    <p:nvPr/>
                  </p:nvCxnSpPr>
                  <p:spPr bwMode="auto">
                    <a:xfrm>
                      <a:off x="6185426" y="2545537"/>
                      <a:ext cx="120318" cy="7731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8" name="Straight Connector 77"/>
                    <p:cNvCxnSpPr/>
                    <p:nvPr/>
                  </p:nvCxnSpPr>
                  <p:spPr bwMode="auto">
                    <a:xfrm flipV="1">
                      <a:off x="6176131" y="2545537"/>
                      <a:ext cx="119685" cy="6064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57" name="Freeform 56"/>
                  <p:cNvSpPr/>
                  <p:nvPr/>
                </p:nvSpPr>
                <p:spPr bwMode="auto">
                  <a:xfrm>
                    <a:off x="6106322" y="1343685"/>
                    <a:ext cx="1014930" cy="485115"/>
                  </a:xfrm>
                  <a:custGeom>
                    <a:avLst/>
                    <a:gdLst>
                      <a:gd name="connsiteX0" fmla="*/ 0 w 1014099"/>
                      <a:gd name="connsiteY0" fmla="*/ 0 h 559782"/>
                      <a:gd name="connsiteX1" fmla="*/ 381000 w 1014099"/>
                      <a:gd name="connsiteY1" fmla="*/ 476250 h 559782"/>
                      <a:gd name="connsiteX2" fmla="*/ 952500 w 1014099"/>
                      <a:gd name="connsiteY2" fmla="*/ 552450 h 559782"/>
                      <a:gd name="connsiteX3" fmla="*/ 971550 w 1014099"/>
                      <a:gd name="connsiteY3" fmla="*/ 552450 h 559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4099" h="559782">
                        <a:moveTo>
                          <a:pt x="0" y="0"/>
                        </a:moveTo>
                        <a:cubicBezTo>
                          <a:pt x="111125" y="192087"/>
                          <a:pt x="222250" y="384175"/>
                          <a:pt x="381000" y="476250"/>
                        </a:cubicBezTo>
                        <a:cubicBezTo>
                          <a:pt x="539750" y="568325"/>
                          <a:pt x="854075" y="539750"/>
                          <a:pt x="952500" y="552450"/>
                        </a:cubicBezTo>
                        <a:cubicBezTo>
                          <a:pt x="1050925" y="565150"/>
                          <a:pt x="1011237" y="558800"/>
                          <a:pt x="971550" y="55245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8" name="Freeform 57"/>
                  <p:cNvSpPr/>
                  <p:nvPr/>
                </p:nvSpPr>
                <p:spPr bwMode="auto">
                  <a:xfrm flipH="1">
                    <a:off x="7121252" y="1491889"/>
                    <a:ext cx="639956" cy="336911"/>
                  </a:xfrm>
                  <a:custGeom>
                    <a:avLst/>
                    <a:gdLst>
                      <a:gd name="connsiteX0" fmla="*/ 0 w 1014099"/>
                      <a:gd name="connsiteY0" fmla="*/ 0 h 559782"/>
                      <a:gd name="connsiteX1" fmla="*/ 381000 w 1014099"/>
                      <a:gd name="connsiteY1" fmla="*/ 476250 h 559782"/>
                      <a:gd name="connsiteX2" fmla="*/ 952500 w 1014099"/>
                      <a:gd name="connsiteY2" fmla="*/ 552450 h 559782"/>
                      <a:gd name="connsiteX3" fmla="*/ 971550 w 1014099"/>
                      <a:gd name="connsiteY3" fmla="*/ 552450 h 559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4099" h="559782">
                        <a:moveTo>
                          <a:pt x="0" y="0"/>
                        </a:moveTo>
                        <a:cubicBezTo>
                          <a:pt x="111125" y="192087"/>
                          <a:pt x="222250" y="384175"/>
                          <a:pt x="381000" y="476250"/>
                        </a:cubicBezTo>
                        <a:cubicBezTo>
                          <a:pt x="539750" y="568325"/>
                          <a:pt x="854075" y="539750"/>
                          <a:pt x="952500" y="552450"/>
                        </a:cubicBezTo>
                        <a:cubicBezTo>
                          <a:pt x="1050925" y="565150"/>
                          <a:pt x="1011237" y="558800"/>
                          <a:pt x="971550" y="55245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Freeform 58"/>
                  <p:cNvSpPr/>
                  <p:nvPr/>
                </p:nvSpPr>
                <p:spPr bwMode="auto">
                  <a:xfrm>
                    <a:off x="6153150" y="1397472"/>
                    <a:ext cx="1600200" cy="186699"/>
                  </a:xfrm>
                  <a:custGeom>
                    <a:avLst/>
                    <a:gdLst>
                      <a:gd name="connsiteX0" fmla="*/ 0 w 1600200"/>
                      <a:gd name="connsiteY0" fmla="*/ 0 h 186699"/>
                      <a:gd name="connsiteX1" fmla="*/ 962025 w 1600200"/>
                      <a:gd name="connsiteY1" fmla="*/ 180975 h 186699"/>
                      <a:gd name="connsiteX2" fmla="*/ 1600200 w 1600200"/>
                      <a:gd name="connsiteY2" fmla="*/ 123825 h 186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00200" h="186699">
                        <a:moveTo>
                          <a:pt x="0" y="0"/>
                        </a:moveTo>
                        <a:cubicBezTo>
                          <a:pt x="347662" y="80169"/>
                          <a:pt x="695325" y="160338"/>
                          <a:pt x="962025" y="180975"/>
                        </a:cubicBezTo>
                        <a:cubicBezTo>
                          <a:pt x="1228725" y="201612"/>
                          <a:pt x="1414462" y="162718"/>
                          <a:pt x="1600200" y="123825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 bwMode="auto">
                  <a:xfrm rot="3915621">
                    <a:off x="6984437" y="3923622"/>
                    <a:ext cx="243244" cy="152400"/>
                  </a:xfrm>
                  <a:prstGeom prst="ellipse">
                    <a:avLst/>
                  </a:prstGeom>
                  <a:solidFill>
                    <a:srgbClr val="0070C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69864" y="2421475"/>
                    <a:ext cx="258630" cy="175234"/>
                  </a:xfrm>
                  <a:prstGeom prst="rect">
                    <a:avLst/>
                  </a:prstGeom>
                </p:spPr>
              </p:pic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8147320" y="1636617"/>
                    <a:ext cx="1074832" cy="335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dirty="0" smtClean="0">
                        <a:solidFill>
                          <a:srgbClr val="686B5D">
                            <a:lumMod val="50000"/>
                          </a:srgbClr>
                        </a:solidFill>
                        <a:latin typeface="Georgia" panose="02040502050405020303" pitchFamily="18" charset="0"/>
                      </a:rPr>
                      <a:t>Power </a:t>
                    </a: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8154928" y="3889132"/>
                    <a:ext cx="986940" cy="335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dirty="0" smtClean="0">
                        <a:solidFill>
                          <a:srgbClr val="686B5D">
                            <a:lumMod val="50000"/>
                          </a:srgbClr>
                        </a:solidFill>
                        <a:latin typeface="Georgia" panose="02040502050405020303" pitchFamily="18" charset="0"/>
                      </a:rPr>
                      <a:t>Water</a:t>
                    </a:r>
                  </a:p>
                </p:txBody>
              </p: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6028048" y="1830401"/>
                    <a:ext cx="1902278" cy="2367950"/>
                    <a:chOff x="6028048" y="1830401"/>
                    <a:chExt cx="1902278" cy="2367950"/>
                  </a:xfrm>
                </p:grpSpPr>
                <p:cxnSp>
                  <p:nvCxnSpPr>
                    <p:cNvPr id="65" name="Curved Connector 64"/>
                    <p:cNvCxnSpPr/>
                    <p:nvPr/>
                  </p:nvCxnSpPr>
                  <p:spPr bwMode="auto">
                    <a:xfrm rot="16200000" flipV="1">
                      <a:off x="7387373" y="2184262"/>
                      <a:ext cx="896813" cy="189092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accent1"/>
                    </a:solidFill>
                    <a:ln w="158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6" name="Curved Connector 65"/>
                    <p:cNvCxnSpPr/>
                    <p:nvPr/>
                  </p:nvCxnSpPr>
                  <p:spPr bwMode="auto">
                    <a:xfrm rot="16200000" flipH="1">
                      <a:off x="5013324" y="2921326"/>
                      <a:ext cx="2093221" cy="63773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accent1"/>
                    </a:solidFill>
                    <a:ln w="158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7" name="Curved Connector 66"/>
                    <p:cNvCxnSpPr/>
                    <p:nvPr/>
                  </p:nvCxnSpPr>
                  <p:spPr bwMode="auto">
                    <a:xfrm rot="16200000" flipV="1">
                      <a:off x="6893833" y="3557067"/>
                      <a:ext cx="981532" cy="301036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chemeClr val="accent1"/>
                    </a:solidFill>
                    <a:ln w="158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</p:grpSp>
        </p:grpSp>
        <p:grpSp>
          <p:nvGrpSpPr>
            <p:cNvPr id="32" name="Group 31"/>
            <p:cNvGrpSpPr/>
            <p:nvPr/>
          </p:nvGrpSpPr>
          <p:grpSpPr>
            <a:xfrm>
              <a:off x="5410200" y="3763279"/>
              <a:ext cx="4394601" cy="2104121"/>
              <a:chOff x="5410200" y="3763279"/>
              <a:chExt cx="4394601" cy="2104121"/>
            </a:xfrm>
          </p:grpSpPr>
          <p:cxnSp>
            <p:nvCxnSpPr>
              <p:cNvPr id="33" name="Curved Connector 32"/>
              <p:cNvCxnSpPr>
                <a:endCxn id="36" idx="2"/>
              </p:cNvCxnSpPr>
              <p:nvPr/>
            </p:nvCxnSpPr>
            <p:spPr bwMode="auto">
              <a:xfrm rot="5400000">
                <a:off x="5504541" y="4446178"/>
                <a:ext cx="1654542" cy="288743"/>
              </a:xfrm>
              <a:prstGeom prst="curvedConnector4">
                <a:avLst>
                  <a:gd name="adj1" fmla="val 37795"/>
                  <a:gd name="adj2" fmla="val 136946"/>
                </a:avLst>
              </a:prstGeom>
              <a:solidFill>
                <a:schemeClr val="accent1"/>
              </a:solidFill>
              <a:ln w="15875" cap="flat" cmpd="sng" algn="ctr">
                <a:solidFill>
                  <a:srgbClr val="0070C0"/>
                </a:solidFill>
                <a:prstDash val="lgDash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4" name="Parallelogram 33"/>
              <p:cNvSpPr/>
              <p:nvPr/>
            </p:nvSpPr>
            <p:spPr bwMode="auto">
              <a:xfrm>
                <a:off x="5410200" y="4953000"/>
                <a:ext cx="3124200" cy="914400"/>
              </a:xfrm>
              <a:prstGeom prst="parallelogram">
                <a:avLst>
                  <a:gd name="adj" fmla="val 75000"/>
                </a:avLst>
              </a:prstGeom>
              <a:noFill/>
              <a:ln w="28575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093175" y="5291790"/>
                <a:ext cx="1711626" cy="335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686B5D">
                        <a:lumMod val="50000"/>
                      </a:srgbClr>
                    </a:solidFill>
                    <a:latin typeface="Georgia" panose="02040502050405020303" pitchFamily="18" charset="0"/>
                  </a:rPr>
                  <a:t>Community</a:t>
                </a: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6187440" y="5166360"/>
                <a:ext cx="678180" cy="601980"/>
              </a:xfrm>
              <a:custGeom>
                <a:avLst/>
                <a:gdLst>
                  <a:gd name="connsiteX0" fmla="*/ 297180 w 678180"/>
                  <a:gd name="connsiteY0" fmla="*/ 0 h 601980"/>
                  <a:gd name="connsiteX1" fmla="*/ 60960 w 678180"/>
                  <a:gd name="connsiteY1" fmla="*/ 76200 h 601980"/>
                  <a:gd name="connsiteX2" fmla="*/ 0 w 678180"/>
                  <a:gd name="connsiteY2" fmla="*/ 403860 h 601980"/>
                  <a:gd name="connsiteX3" fmla="*/ 518160 w 678180"/>
                  <a:gd name="connsiteY3" fmla="*/ 601980 h 601980"/>
                  <a:gd name="connsiteX4" fmla="*/ 678180 w 678180"/>
                  <a:gd name="connsiteY4" fmla="*/ 381000 h 601980"/>
                  <a:gd name="connsiteX5" fmla="*/ 541020 w 678180"/>
                  <a:gd name="connsiteY5" fmla="*/ 83820 h 60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180" h="601980">
                    <a:moveTo>
                      <a:pt x="297180" y="0"/>
                    </a:moveTo>
                    <a:lnTo>
                      <a:pt x="60960" y="76200"/>
                    </a:lnTo>
                    <a:lnTo>
                      <a:pt x="0" y="403860"/>
                    </a:lnTo>
                    <a:lnTo>
                      <a:pt x="518160" y="601980"/>
                    </a:lnTo>
                    <a:lnTo>
                      <a:pt x="678180" y="381000"/>
                    </a:lnTo>
                    <a:lnTo>
                      <a:pt x="541020" y="8382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19530251">
                <a:off x="6738631" y="4989035"/>
                <a:ext cx="678180" cy="601980"/>
              </a:xfrm>
              <a:custGeom>
                <a:avLst/>
                <a:gdLst>
                  <a:gd name="connsiteX0" fmla="*/ 297180 w 678180"/>
                  <a:gd name="connsiteY0" fmla="*/ 0 h 601980"/>
                  <a:gd name="connsiteX1" fmla="*/ 60960 w 678180"/>
                  <a:gd name="connsiteY1" fmla="*/ 76200 h 601980"/>
                  <a:gd name="connsiteX2" fmla="*/ 0 w 678180"/>
                  <a:gd name="connsiteY2" fmla="*/ 403860 h 601980"/>
                  <a:gd name="connsiteX3" fmla="*/ 518160 w 678180"/>
                  <a:gd name="connsiteY3" fmla="*/ 601980 h 601980"/>
                  <a:gd name="connsiteX4" fmla="*/ 678180 w 678180"/>
                  <a:gd name="connsiteY4" fmla="*/ 381000 h 601980"/>
                  <a:gd name="connsiteX5" fmla="*/ 541020 w 678180"/>
                  <a:gd name="connsiteY5" fmla="*/ 83820 h 60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180" h="601980">
                    <a:moveTo>
                      <a:pt x="297180" y="0"/>
                    </a:moveTo>
                    <a:lnTo>
                      <a:pt x="60960" y="76200"/>
                    </a:lnTo>
                    <a:lnTo>
                      <a:pt x="0" y="403860"/>
                    </a:lnTo>
                    <a:lnTo>
                      <a:pt x="518160" y="601980"/>
                    </a:lnTo>
                    <a:lnTo>
                      <a:pt x="678180" y="381000"/>
                    </a:lnTo>
                    <a:lnTo>
                      <a:pt x="541020" y="8382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 rot="21152028">
                <a:off x="7354864" y="5048813"/>
                <a:ext cx="649445" cy="533842"/>
              </a:xfrm>
              <a:custGeom>
                <a:avLst/>
                <a:gdLst>
                  <a:gd name="connsiteX0" fmla="*/ 297180 w 678180"/>
                  <a:gd name="connsiteY0" fmla="*/ 0 h 601980"/>
                  <a:gd name="connsiteX1" fmla="*/ 60960 w 678180"/>
                  <a:gd name="connsiteY1" fmla="*/ 76200 h 601980"/>
                  <a:gd name="connsiteX2" fmla="*/ 0 w 678180"/>
                  <a:gd name="connsiteY2" fmla="*/ 403860 h 601980"/>
                  <a:gd name="connsiteX3" fmla="*/ 518160 w 678180"/>
                  <a:gd name="connsiteY3" fmla="*/ 601980 h 601980"/>
                  <a:gd name="connsiteX4" fmla="*/ 678180 w 678180"/>
                  <a:gd name="connsiteY4" fmla="*/ 381000 h 601980"/>
                  <a:gd name="connsiteX5" fmla="*/ 541020 w 678180"/>
                  <a:gd name="connsiteY5" fmla="*/ 83820 h 60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180" h="601980">
                    <a:moveTo>
                      <a:pt x="297180" y="0"/>
                    </a:moveTo>
                    <a:lnTo>
                      <a:pt x="60960" y="76200"/>
                    </a:lnTo>
                    <a:lnTo>
                      <a:pt x="0" y="403860"/>
                    </a:lnTo>
                    <a:lnTo>
                      <a:pt x="518160" y="601980"/>
                    </a:lnTo>
                    <a:lnTo>
                      <a:pt x="678180" y="381000"/>
                    </a:lnTo>
                    <a:lnTo>
                      <a:pt x="541020" y="8382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6705600" y="5448300"/>
                <a:ext cx="1173480" cy="320040"/>
              </a:xfrm>
              <a:custGeom>
                <a:avLst/>
                <a:gdLst>
                  <a:gd name="connsiteX0" fmla="*/ 0 w 1173480"/>
                  <a:gd name="connsiteY0" fmla="*/ 320040 h 320040"/>
                  <a:gd name="connsiteX1" fmla="*/ 144780 w 1173480"/>
                  <a:gd name="connsiteY1" fmla="*/ 114300 h 320040"/>
                  <a:gd name="connsiteX2" fmla="*/ 685800 w 1173480"/>
                  <a:gd name="connsiteY2" fmla="*/ 0 h 320040"/>
                  <a:gd name="connsiteX3" fmla="*/ 1173480 w 1173480"/>
                  <a:gd name="connsiteY3" fmla="*/ 106680 h 320040"/>
                  <a:gd name="connsiteX4" fmla="*/ 716280 w 1173480"/>
                  <a:gd name="connsiteY4" fmla="*/ 28194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480" h="320040">
                    <a:moveTo>
                      <a:pt x="0" y="320040"/>
                    </a:moveTo>
                    <a:lnTo>
                      <a:pt x="144780" y="114300"/>
                    </a:lnTo>
                    <a:lnTo>
                      <a:pt x="685800" y="0"/>
                    </a:lnTo>
                    <a:lnTo>
                      <a:pt x="1173480" y="106680"/>
                    </a:lnTo>
                    <a:lnTo>
                      <a:pt x="716280" y="28194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4072568" y="26993391"/>
            <a:ext cx="2934890" cy="4064000"/>
            <a:chOff x="1444672" y="1908766"/>
            <a:chExt cx="2934890" cy="4064000"/>
          </a:xfrm>
        </p:grpSpPr>
        <p:sp>
          <p:nvSpPr>
            <p:cNvPr id="108" name="Freeform 107"/>
            <p:cNvSpPr/>
            <p:nvPr/>
          </p:nvSpPr>
          <p:spPr>
            <a:xfrm>
              <a:off x="1444672" y="1908766"/>
              <a:ext cx="2934890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293489 w 2934890"/>
                <a:gd name="connsiteY1" fmla="*/ 0 h 4064000"/>
                <a:gd name="connsiteX2" fmla="*/ 2641401 w 2934890"/>
                <a:gd name="connsiteY2" fmla="*/ 0 h 4064000"/>
                <a:gd name="connsiteX3" fmla="*/ 2934890 w 2934890"/>
                <a:gd name="connsiteY3" fmla="*/ 293489 h 4064000"/>
                <a:gd name="connsiteX4" fmla="*/ 2934890 w 2934890"/>
                <a:gd name="connsiteY4" fmla="*/ 3770511 h 4064000"/>
                <a:gd name="connsiteX5" fmla="*/ 2641401 w 2934890"/>
                <a:gd name="connsiteY5" fmla="*/ 4064000 h 4064000"/>
                <a:gd name="connsiteX6" fmla="*/ 293489 w 2934890"/>
                <a:gd name="connsiteY6" fmla="*/ 4064000 h 4064000"/>
                <a:gd name="connsiteX7" fmla="*/ 0 w 2934890"/>
                <a:gd name="connsiteY7" fmla="*/ 3770511 h 4064000"/>
                <a:gd name="connsiteX8" fmla="*/ 0 w 2934890"/>
                <a:gd name="connsiteY8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3770511"/>
                  </a:lnTo>
                  <a:cubicBezTo>
                    <a:pt x="2934890" y="3932600"/>
                    <a:pt x="2803490" y="4064000"/>
                    <a:pt x="2641401" y="4064000"/>
                  </a:cubicBezTo>
                  <a:lnTo>
                    <a:pt x="293489" y="4064000"/>
                  </a:lnTo>
                  <a:cubicBezTo>
                    <a:pt x="131400" y="4064000"/>
                    <a:pt x="0" y="3932600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29552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400" kern="1200" dirty="0" smtClean="0">
                  <a:cs typeface="Times New Roman" panose="02020603050405020304" pitchFamily="18" charset="0"/>
                </a:rPr>
                <a:t>System disruption propagation</a:t>
              </a:r>
              <a:endParaRPr lang="en-US" sz="2400" kern="1200" dirty="0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738162" y="3129156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 smtClean="0">
                  <a:cs typeface="Times New Roman" panose="02020603050405020304" pitchFamily="18" charset="0"/>
                </a:rPr>
                <a:t>Understand infrastructural interdependencies</a:t>
              </a:r>
              <a:endParaRPr lang="en-US" sz="2000" kern="1200" dirty="0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738162" y="4543023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 smtClean="0">
                  <a:cs typeface="Times New Roman" panose="02020603050405020304" pitchFamily="18" charset="0"/>
                </a:rPr>
                <a:t>Model cascading failure</a:t>
              </a:r>
              <a:endParaRPr lang="en-US" sz="2000" kern="120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0272450" y="26993391"/>
            <a:ext cx="2934890" cy="4064000"/>
            <a:chOff x="5523310" y="1872379"/>
            <a:chExt cx="2934890" cy="4064000"/>
          </a:xfrm>
        </p:grpSpPr>
        <p:sp>
          <p:nvSpPr>
            <p:cNvPr id="112" name="Freeform 111"/>
            <p:cNvSpPr/>
            <p:nvPr/>
          </p:nvSpPr>
          <p:spPr>
            <a:xfrm>
              <a:off x="5523310" y="1872379"/>
              <a:ext cx="2934890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293489 w 2934890"/>
                <a:gd name="connsiteY1" fmla="*/ 0 h 4064000"/>
                <a:gd name="connsiteX2" fmla="*/ 2641401 w 2934890"/>
                <a:gd name="connsiteY2" fmla="*/ 0 h 4064000"/>
                <a:gd name="connsiteX3" fmla="*/ 2934890 w 2934890"/>
                <a:gd name="connsiteY3" fmla="*/ 293489 h 4064000"/>
                <a:gd name="connsiteX4" fmla="*/ 2934890 w 2934890"/>
                <a:gd name="connsiteY4" fmla="*/ 3770511 h 4064000"/>
                <a:gd name="connsiteX5" fmla="*/ 2641401 w 2934890"/>
                <a:gd name="connsiteY5" fmla="*/ 4064000 h 4064000"/>
                <a:gd name="connsiteX6" fmla="*/ 293489 w 2934890"/>
                <a:gd name="connsiteY6" fmla="*/ 4064000 h 4064000"/>
                <a:gd name="connsiteX7" fmla="*/ 0 w 2934890"/>
                <a:gd name="connsiteY7" fmla="*/ 3770511 h 4064000"/>
                <a:gd name="connsiteX8" fmla="*/ 0 w 2934890"/>
                <a:gd name="connsiteY8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3770511"/>
                  </a:lnTo>
                  <a:cubicBezTo>
                    <a:pt x="2934890" y="3932600"/>
                    <a:pt x="2803490" y="4064000"/>
                    <a:pt x="2641401" y="4064000"/>
                  </a:cubicBezTo>
                  <a:lnTo>
                    <a:pt x="293489" y="4064000"/>
                  </a:lnTo>
                  <a:cubicBezTo>
                    <a:pt x="131400" y="4064000"/>
                    <a:pt x="0" y="3932600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  <a:solidFill>
              <a:srgbClr val="CDD8E7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29552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400" kern="1200" dirty="0" smtClean="0">
                  <a:cs typeface="Times New Roman" panose="02020603050405020304" pitchFamily="18" charset="0"/>
                </a:rPr>
                <a:t>Impact on population</a:t>
              </a:r>
              <a:endParaRPr lang="en-US" sz="2400" kern="1200" dirty="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816799" y="3092769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dirty="0">
                  <a:cs typeface="Times New Roman" panose="02020603050405020304" pitchFamily="18" charset="0"/>
                </a:rPr>
                <a:t>Estimate population’s demand on resources</a:t>
              </a:r>
              <a:endParaRPr lang="en-US" sz="2000" dirty="0">
                <a:cs typeface="Times New Roman" panose="02020603050405020304" pitchFamily="18" charset="0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816799" y="4506636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cs typeface="Times New Roman" panose="02020603050405020304" pitchFamily="18" charset="0"/>
                </a:rPr>
                <a:t>Predict people’s resource-access behavior</a:t>
              </a:r>
              <a:endParaRPr lang="en-US" sz="2000" kern="1200" dirty="0"/>
            </a:p>
          </p:txBody>
        </p:sp>
      </p:grpSp>
      <p:sp>
        <p:nvSpPr>
          <p:cNvPr id="116" name="Right Arrow 115"/>
          <p:cNvSpPr/>
          <p:nvPr/>
        </p:nvSpPr>
        <p:spPr bwMode="auto">
          <a:xfrm>
            <a:off x="7007458" y="27473026"/>
            <a:ext cx="3264992" cy="1714044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Resource-providing facilities </a:t>
            </a:r>
            <a:r>
              <a:rPr lang="en-US" sz="1800" dirty="0" smtClean="0">
                <a:solidFill>
                  <a:schemeClr val="bg1"/>
                </a:solidFill>
              </a:rPr>
              <a:t>disrupted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7" name="Right Arrow 116"/>
          <p:cNvSpPr/>
          <p:nvPr/>
        </p:nvSpPr>
        <p:spPr bwMode="auto">
          <a:xfrm flipH="1">
            <a:off x="7007456" y="29076991"/>
            <a:ext cx="3264993" cy="1714044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Commodity flow based on population reaction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1649" y="24935634"/>
            <a:ext cx="14525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/>
              <a:t>Generalize </a:t>
            </a:r>
            <a:r>
              <a:rPr lang="en-US" sz="3000" dirty="0"/>
              <a:t>various types of interdependencies among </a:t>
            </a:r>
            <a:r>
              <a:rPr lang="en-US" sz="3000" dirty="0" smtClean="0"/>
              <a:t>infrastructures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/>
              <a:t>Estimate </a:t>
            </a:r>
            <a:r>
              <a:rPr lang="en-US" sz="3000" dirty="0"/>
              <a:t>entangled system failure and equilibrium community behavior </a:t>
            </a:r>
            <a:endParaRPr lang="en-US" sz="30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/>
              <a:t>Evaluate </a:t>
            </a:r>
            <a:r>
              <a:rPr lang="en-US" sz="3000" dirty="0"/>
              <a:t>the cascading propagation of disruptions </a:t>
            </a:r>
            <a:r>
              <a:rPr lang="en-US" sz="3000" dirty="0" smtClean="0"/>
              <a:t>and </a:t>
            </a:r>
            <a:r>
              <a:rPr lang="en-US" sz="3000" dirty="0"/>
              <a:t>the consequential societal </a:t>
            </a:r>
            <a:r>
              <a:rPr lang="en-US" sz="3000" dirty="0" smtClean="0"/>
              <a:t>impacts</a:t>
            </a:r>
          </a:p>
        </p:txBody>
      </p:sp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91017"/>
              </p:ext>
            </p:extLst>
          </p:nvPr>
        </p:nvGraphicFramePr>
        <p:xfrm>
          <a:off x="18381263" y="7871234"/>
          <a:ext cx="14372036" cy="3583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1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8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644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latin typeface="+mn-lt"/>
                        </a:rPr>
                        <a:t>Support Type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latin typeface="+mn-lt"/>
                        </a:rPr>
                        <a:t>Realization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latin typeface="+mn-lt"/>
                        </a:rPr>
                        <a:t>Example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latin typeface="+mn-lt"/>
                        </a:rPr>
                        <a:t>Reason</a:t>
                      </a:r>
                      <a:r>
                        <a:rPr lang="en-US" sz="3000" b="0" baseline="0" dirty="0" smtClean="0">
                          <a:latin typeface="+mn-lt"/>
                        </a:rPr>
                        <a:t> of failure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latin typeface="+mn-lt"/>
                        </a:rPr>
                        <a:t>Failure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smtClean="0">
                          <a:latin typeface="+mn-lt"/>
                        </a:rPr>
                        <a:t>Functional</a:t>
                      </a:r>
                      <a:r>
                        <a:rPr lang="en-US" sz="3000" b="0" baseline="0" dirty="0" smtClean="0">
                          <a:latin typeface="+mn-lt"/>
                        </a:rPr>
                        <a:t>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latin typeface="+mn-lt"/>
                        </a:rPr>
                        <a:t>D</a:t>
                      </a:r>
                      <a:r>
                        <a:rPr lang="en-US" sz="3000" b="0" baseline="0" dirty="0" smtClean="0">
                          <a:latin typeface="+mn-lt"/>
                        </a:rPr>
                        <a:t>irect physical infrastructural links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latin typeface="+mn-lt"/>
                        </a:rPr>
                        <a:t>Power cable</a:t>
                      </a:r>
                    </a:p>
                    <a:p>
                      <a:pPr algn="ctr"/>
                      <a:r>
                        <a:rPr lang="en-US" sz="3000" b="0" dirty="0" smtClean="0">
                          <a:latin typeface="+mn-lt"/>
                        </a:rPr>
                        <a:t>Water</a:t>
                      </a:r>
                      <a:r>
                        <a:rPr lang="en-US" sz="3000" b="0" baseline="0" dirty="0" smtClean="0">
                          <a:latin typeface="+mn-lt"/>
                        </a:rPr>
                        <a:t> pipeline</a:t>
                      </a:r>
                    </a:p>
                    <a:p>
                      <a:pPr algn="ctr"/>
                      <a:r>
                        <a:rPr lang="en-US" sz="3000" b="0" baseline="0" dirty="0" smtClean="0">
                          <a:latin typeface="+mn-lt"/>
                        </a:rPr>
                        <a:t>…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 of a</a:t>
                      </a:r>
                      <a:r>
                        <a:rPr lang="en-US" sz="3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ny</a:t>
                      </a:r>
                      <a:r>
                        <a:rPr lang="en-US" sz="3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one of the s</a:t>
                      </a:r>
                      <a:r>
                        <a:rPr lang="en-US" sz="3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upport</a:t>
                      </a:r>
                      <a:r>
                        <a:rPr lang="en-US" sz="3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facilities</a:t>
                      </a:r>
                      <a:endParaRPr lang="en-US" sz="3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latin typeface="+mn-lt"/>
                        </a:rPr>
                        <a:t>Support failure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smtClean="0">
                          <a:latin typeface="+mn-lt"/>
                        </a:rPr>
                        <a:t>Resource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latin typeface="+mn-lt"/>
                        </a:rPr>
                        <a:t>Commodity flow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baseline="0" dirty="0" smtClean="0">
                          <a:latin typeface="+mn-lt"/>
                        </a:rPr>
                        <a:t>Fuel delivered via transportation</a:t>
                      </a:r>
                      <a:endParaRPr lang="en-US" sz="3000" b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Resource</a:t>
                      </a:r>
                      <a:r>
                        <a:rPr lang="en-US" sz="3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access cost becomes too high</a:t>
                      </a:r>
                      <a:endParaRPr lang="en-US" sz="3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latin typeface="+mn-lt"/>
                        </a:rPr>
                        <a:t>Resource failure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1" name="Content Placeholder 10"/>
          <p:cNvSpPr>
            <a:spLocks noGrp="1"/>
          </p:cNvSpPr>
          <p:nvPr>
            <p:ph sz="quarter" idx="24"/>
          </p:nvPr>
        </p:nvSpPr>
        <p:spPr>
          <a:xfrm>
            <a:off x="17968368" y="7086600"/>
            <a:ext cx="15223236" cy="8579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Infrastructural interdependency categorization</a:t>
            </a:r>
            <a:endParaRPr lang="en-US" sz="3000" b="1" dirty="0"/>
          </a:p>
        </p:txBody>
      </p:sp>
      <p:sp>
        <p:nvSpPr>
          <p:cNvPr id="122" name="Content Placeholder 10"/>
          <p:cNvSpPr>
            <a:spLocks noGrp="1"/>
          </p:cNvSpPr>
          <p:nvPr>
            <p:ph sz="quarter" idx="24"/>
          </p:nvPr>
        </p:nvSpPr>
        <p:spPr>
          <a:xfrm>
            <a:off x="17950488" y="11457433"/>
            <a:ext cx="15223236" cy="461831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Facility/Community resource accessing behavior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Resource users travel through transportation network to acquire </a:t>
            </a:r>
            <a:r>
              <a:rPr lang="en-US" sz="3000" dirty="0" smtClean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resource</a:t>
            </a:r>
            <a:endParaRPr lang="en-US" sz="3000" dirty="0"/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 smtClean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The cost of traversing each transportation link increases with flow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 smtClean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Limited resource supply also increases the difficulty for resource procurement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 smtClean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The demand decreases with procurement cost</a:t>
            </a:r>
          </a:p>
          <a:p>
            <a:pPr marL="533415" lvl="1" fontAlgn="base">
              <a:spcBef>
                <a:spcPts val="0"/>
              </a:spcBef>
              <a:spcAft>
                <a:spcPct val="0"/>
              </a:spcAft>
            </a:pPr>
            <a:r>
              <a:rPr lang="en-US" sz="3000" b="1" dirty="0"/>
              <a:t>Augmented network representation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3000" dirty="0" smtClean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The problem can be converted into an equivalent Wardrop equilibrium problem with link interactions</a:t>
            </a:r>
            <a:endParaRPr lang="en-US" sz="3000" dirty="0">
              <a:solidFill>
                <a:srgbClr val="686B5D">
                  <a:lumMod val="50000"/>
                </a:srgbClr>
              </a:solidFill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26" name="Content Placeholder 10"/>
          <p:cNvSpPr>
            <a:spLocks noGrp="1"/>
          </p:cNvSpPr>
          <p:nvPr>
            <p:ph sz="quarter" idx="24"/>
          </p:nvPr>
        </p:nvSpPr>
        <p:spPr>
          <a:xfrm>
            <a:off x="17950488" y="19261312"/>
            <a:ext cx="15223236" cy="756576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Problem formulation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17402176" y="23260050"/>
            <a:ext cx="523874" cy="956310"/>
          </a:xfrm>
          <a:prstGeom prst="rect">
            <a:avLst/>
          </a:prstGeom>
          <a:solidFill>
            <a:srgbClr val="E8D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sp>
        <p:nvSpPr>
          <p:cNvPr id="130" name="TextBox 129"/>
          <p:cNvSpPr txBox="1"/>
          <p:nvPr/>
        </p:nvSpPr>
        <p:spPr>
          <a:xfrm>
            <a:off x="19408428" y="19928014"/>
            <a:ext cx="435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Interdependency function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1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138050"/>
              </p:ext>
            </p:extLst>
          </p:nvPr>
        </p:nvGraphicFramePr>
        <p:xfrm>
          <a:off x="23576710" y="19907805"/>
          <a:ext cx="5470039" cy="6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" name="Equation" r:id="rId7" imgW="4140200" imgH="495300" progId="Equation.DSMT4">
                  <p:embed/>
                </p:oleObj>
              </mc:Choice>
              <mc:Fallback>
                <p:oleObj name="Equation" r:id="rId7" imgW="4140200" imgH="4953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6710" y="19907805"/>
                        <a:ext cx="5470039" cy="680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2" name="Straight Arrow Connector 131"/>
          <p:cNvCxnSpPr/>
          <p:nvPr/>
        </p:nvCxnSpPr>
        <p:spPr bwMode="auto">
          <a:xfrm flipH="1">
            <a:off x="25708421" y="20553651"/>
            <a:ext cx="206131" cy="169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/>
          <p:cNvCxnSpPr/>
          <p:nvPr/>
        </p:nvCxnSpPr>
        <p:spPr bwMode="auto">
          <a:xfrm>
            <a:off x="27120792" y="20546568"/>
            <a:ext cx="159500" cy="134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25708421" y="20553651"/>
            <a:ext cx="4929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>
            <a:off x="26874332" y="20545760"/>
            <a:ext cx="721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" name="TextBox 135"/>
          <p:cNvSpPr txBox="1"/>
          <p:nvPr/>
        </p:nvSpPr>
        <p:spPr>
          <a:xfrm>
            <a:off x="23769171" y="20614216"/>
            <a:ext cx="368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Functional support</a:t>
            </a:r>
            <a:endParaRPr lang="en-US" sz="2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6617055" y="20614051"/>
            <a:ext cx="293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Resource support</a:t>
            </a:r>
            <a:endParaRPr lang="en-US" sz="2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9408429" y="21247962"/>
            <a:ext cx="435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Initial disruption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139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18611"/>
              </p:ext>
            </p:extLst>
          </p:nvPr>
        </p:nvGraphicFramePr>
        <p:xfrm>
          <a:off x="23565745" y="21361728"/>
          <a:ext cx="1343732" cy="335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5745" y="21361728"/>
                        <a:ext cx="1343732" cy="3359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061446"/>
              </p:ext>
            </p:extLst>
          </p:nvPr>
        </p:nvGraphicFramePr>
        <p:xfrm>
          <a:off x="23396520" y="21707968"/>
          <a:ext cx="3674754" cy="66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" name="Equation" r:id="rId11" imgW="2832100" imgH="508000" progId="Equation.DSMT4">
                  <p:embed/>
                </p:oleObj>
              </mc:Choice>
              <mc:Fallback>
                <p:oleObj name="Equation" r:id="rId11" imgW="2832100" imgH="5080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6520" y="21707968"/>
                        <a:ext cx="3674754" cy="668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39124"/>
              </p:ext>
            </p:extLst>
          </p:nvPr>
        </p:nvGraphicFramePr>
        <p:xfrm>
          <a:off x="23891820" y="22298519"/>
          <a:ext cx="2598310" cy="51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" name="Equation" r:id="rId13" imgW="1993035" imgH="406224" progId="Equation.DSMT4">
                  <p:embed/>
                </p:oleObj>
              </mc:Choice>
              <mc:Fallback>
                <p:oleObj name="Equation" r:id="rId13" imgW="1993035" imgH="406224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20" y="22298519"/>
                        <a:ext cx="2598310" cy="519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761299"/>
              </p:ext>
            </p:extLst>
          </p:nvPr>
        </p:nvGraphicFramePr>
        <p:xfrm>
          <a:off x="23891820" y="22755719"/>
          <a:ext cx="2833396" cy="68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" name="Equation" r:id="rId15" imgW="2171700" imgH="520700" progId="Equation.DSMT4">
                  <p:embed/>
                </p:oleObj>
              </mc:Choice>
              <mc:Fallback>
                <p:oleObj name="Equation" r:id="rId15" imgW="2171700" imgH="5207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20" y="22755719"/>
                        <a:ext cx="2833396" cy="6805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15511"/>
              </p:ext>
            </p:extLst>
          </p:nvPr>
        </p:nvGraphicFramePr>
        <p:xfrm>
          <a:off x="24072795" y="23384369"/>
          <a:ext cx="2486955" cy="40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Equation" r:id="rId17" imgW="1904174" imgH="304668" progId="Equation.DSMT4">
                  <p:embed/>
                </p:oleObj>
              </mc:Choice>
              <mc:Fallback>
                <p:oleObj name="Equation" r:id="rId17" imgW="1904174" imgH="304668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72795" y="23384369"/>
                        <a:ext cx="2486955" cy="4083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969310"/>
              </p:ext>
            </p:extLst>
          </p:nvPr>
        </p:nvGraphicFramePr>
        <p:xfrm>
          <a:off x="24072795" y="23755843"/>
          <a:ext cx="2016784" cy="66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tion" r:id="rId19" imgW="1549400" imgH="508000" progId="Equation.DSMT4">
                  <p:embed/>
                </p:oleObj>
              </mc:Choice>
              <mc:Fallback>
                <p:oleObj name="Equation" r:id="rId19" imgW="1549400" imgH="5080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72795" y="23755843"/>
                        <a:ext cx="2016784" cy="668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44243"/>
              </p:ext>
            </p:extLst>
          </p:nvPr>
        </p:nvGraphicFramePr>
        <p:xfrm>
          <a:off x="24063270" y="24365443"/>
          <a:ext cx="2524072" cy="37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tion" r:id="rId21" imgW="1943100" imgH="279400" progId="Equation.DSMT4">
                  <p:embed/>
                </p:oleObj>
              </mc:Choice>
              <mc:Fallback>
                <p:oleObj name="Equation" r:id="rId21" imgW="1943100" imgH="2794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3270" y="24365443"/>
                        <a:ext cx="2524072" cy="371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450321"/>
              </p:ext>
            </p:extLst>
          </p:nvPr>
        </p:nvGraphicFramePr>
        <p:xfrm>
          <a:off x="24063270" y="24708344"/>
          <a:ext cx="2288991" cy="33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Equation" r:id="rId23" imgW="1752600" imgH="254000" progId="Equation.DSMT4">
                  <p:embed/>
                </p:oleObj>
              </mc:Choice>
              <mc:Fallback>
                <p:oleObj name="Equation" r:id="rId23" imgW="1752600" imgH="2540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3270" y="24708344"/>
                        <a:ext cx="2288991" cy="3340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extBox 146"/>
          <p:cNvSpPr txBox="1"/>
          <p:nvPr/>
        </p:nvSpPr>
        <p:spPr>
          <a:xfrm>
            <a:off x="19408429" y="20897984"/>
            <a:ext cx="435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Finite resource capacity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28468"/>
              </p:ext>
            </p:extLst>
          </p:nvPr>
        </p:nvGraphicFramePr>
        <p:xfrm>
          <a:off x="23556219" y="21010794"/>
          <a:ext cx="2920011" cy="33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Equation" r:id="rId25" imgW="2260600" imgH="254000" progId="Equation.DSMT4">
                  <p:embed/>
                </p:oleObj>
              </mc:Choice>
              <mc:Fallback>
                <p:oleObj name="Equation" r:id="rId25" imgW="2260600" imgH="2540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6219" y="21010794"/>
                        <a:ext cx="2920011" cy="3340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TextBox 148"/>
          <p:cNvSpPr txBox="1"/>
          <p:nvPr/>
        </p:nvSpPr>
        <p:spPr>
          <a:xfrm>
            <a:off x="19407617" y="21593669"/>
            <a:ext cx="436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Nash equilibrium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9407618" y="25346519"/>
            <a:ext cx="4352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System equilibrium 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756522"/>
              </p:ext>
            </p:extLst>
          </p:nvPr>
        </p:nvGraphicFramePr>
        <p:xfrm>
          <a:off x="23575897" y="26262759"/>
          <a:ext cx="2926196" cy="33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Equation" r:id="rId27" imgW="2260440" imgH="253800" progId="Equation.DSMT4">
                  <p:embed/>
                </p:oleObj>
              </mc:Choice>
              <mc:Fallback>
                <p:oleObj name="Equation" r:id="rId27" imgW="2260440" imgH="2538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5897" y="26262759"/>
                        <a:ext cx="2926196" cy="3340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792232"/>
              </p:ext>
            </p:extLst>
          </p:nvPr>
        </p:nvGraphicFramePr>
        <p:xfrm>
          <a:off x="23575897" y="25055464"/>
          <a:ext cx="3355120" cy="119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Equation" r:id="rId29" imgW="2527200" imgH="914400" progId="Equation.DSMT4">
                  <p:embed/>
                </p:oleObj>
              </mc:Choice>
              <mc:Fallback>
                <p:oleObj name="Equation" r:id="rId29" imgW="2527200" imgH="91440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5897" y="25055464"/>
                        <a:ext cx="3355120" cy="1193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TextBox 152"/>
          <p:cNvSpPr txBox="1"/>
          <p:nvPr/>
        </p:nvSpPr>
        <p:spPr>
          <a:xfrm>
            <a:off x="30088242" y="19956145"/>
            <a:ext cx="114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(1)</a:t>
            </a:r>
            <a:endParaRPr lang="en-US" sz="2800" dirty="0"/>
          </a:p>
        </p:txBody>
      </p:sp>
      <p:sp>
        <p:nvSpPr>
          <p:cNvPr id="154" name="TextBox 153"/>
          <p:cNvSpPr txBox="1"/>
          <p:nvPr/>
        </p:nvSpPr>
        <p:spPr>
          <a:xfrm>
            <a:off x="30088242" y="20806179"/>
            <a:ext cx="114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(2)</a:t>
            </a:r>
            <a:endParaRPr lang="en-US" sz="2800" dirty="0"/>
          </a:p>
        </p:txBody>
      </p:sp>
      <p:sp>
        <p:nvSpPr>
          <p:cNvPr id="155" name="TextBox 154"/>
          <p:cNvSpPr txBox="1"/>
          <p:nvPr/>
        </p:nvSpPr>
        <p:spPr>
          <a:xfrm>
            <a:off x="30088242" y="21225965"/>
            <a:ext cx="114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(3)</a:t>
            </a:r>
            <a:endParaRPr lang="en-US" sz="2800" dirty="0"/>
          </a:p>
        </p:txBody>
      </p:sp>
      <p:sp>
        <p:nvSpPr>
          <p:cNvPr id="156" name="TextBox 155"/>
          <p:cNvSpPr txBox="1"/>
          <p:nvPr/>
        </p:nvSpPr>
        <p:spPr>
          <a:xfrm>
            <a:off x="30088242" y="21698525"/>
            <a:ext cx="114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(4)</a:t>
            </a:r>
            <a:endParaRPr lang="en-US" sz="2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30088242" y="22177766"/>
            <a:ext cx="114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(5)</a:t>
            </a:r>
            <a:endParaRPr lang="en-US" sz="2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30088242" y="22669376"/>
            <a:ext cx="114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(6)</a:t>
            </a:r>
            <a:endParaRPr lang="en-US" sz="2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0088242" y="23298822"/>
            <a:ext cx="114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(7)</a:t>
            </a:r>
            <a:endParaRPr lang="en-US" sz="2800" dirty="0"/>
          </a:p>
        </p:txBody>
      </p:sp>
      <p:sp>
        <p:nvSpPr>
          <p:cNvPr id="160" name="TextBox 159"/>
          <p:cNvSpPr txBox="1"/>
          <p:nvPr/>
        </p:nvSpPr>
        <p:spPr>
          <a:xfrm>
            <a:off x="30088242" y="23681346"/>
            <a:ext cx="114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(8)</a:t>
            </a:r>
            <a:endParaRPr lang="en-US" sz="2800" dirty="0"/>
          </a:p>
        </p:txBody>
      </p:sp>
      <p:sp>
        <p:nvSpPr>
          <p:cNvPr id="161" name="TextBox 160"/>
          <p:cNvSpPr txBox="1"/>
          <p:nvPr/>
        </p:nvSpPr>
        <p:spPr>
          <a:xfrm>
            <a:off x="30088242" y="24241397"/>
            <a:ext cx="114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(9)</a:t>
            </a:r>
            <a:endParaRPr lang="en-US" sz="2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30088241" y="24596501"/>
            <a:ext cx="140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(10)</a:t>
            </a:r>
            <a:endParaRPr lang="en-US" sz="2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30088241" y="25364090"/>
            <a:ext cx="140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(11)</a:t>
            </a:r>
            <a:endParaRPr lang="en-US" sz="2800" dirty="0"/>
          </a:p>
        </p:txBody>
      </p:sp>
      <p:sp>
        <p:nvSpPr>
          <p:cNvPr id="164" name="TextBox 163"/>
          <p:cNvSpPr txBox="1"/>
          <p:nvPr/>
        </p:nvSpPr>
        <p:spPr>
          <a:xfrm>
            <a:off x="30088241" y="26117983"/>
            <a:ext cx="140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(12)</a:t>
            </a:r>
            <a:endParaRPr lang="en-US" sz="2800" dirty="0"/>
          </a:p>
        </p:txBody>
      </p:sp>
      <p:sp>
        <p:nvSpPr>
          <p:cNvPr id="165" name="Content Placeholder 10"/>
          <p:cNvSpPr>
            <a:spLocks noGrp="1"/>
          </p:cNvSpPr>
          <p:nvPr>
            <p:ph sz="quarter" idx="24"/>
          </p:nvPr>
        </p:nvSpPr>
        <p:spPr>
          <a:xfrm>
            <a:off x="17950488" y="26435253"/>
            <a:ext cx="15223236" cy="756576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Equilibrium analysis and solution approach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18776704" y="27116068"/>
            <a:ext cx="142559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latin typeface="Arial "/>
                <a:cs typeface="Times New Roman" panose="02020603050405020304" pitchFamily="18" charset="0"/>
              </a:rPr>
              <a:t>Proposition 1. </a:t>
            </a:r>
            <a:r>
              <a:rPr lang="en-US" sz="3000" dirty="0">
                <a:latin typeface="Arial "/>
                <a:cs typeface="Times New Roman" panose="02020603050405020304" pitchFamily="18" charset="0"/>
              </a:rPr>
              <a:t>There exists a unique equilibrium if:</a:t>
            </a:r>
          </a:p>
          <a:p>
            <a:r>
              <a:rPr lang="en-US" sz="3000" dirty="0">
                <a:latin typeface="Arial "/>
                <a:cs typeface="Times New Roman" panose="02020603050405020304" pitchFamily="18" charset="0"/>
              </a:rPr>
              <a:t>(1) the interdependency function is continuous, concave, and non-decreasing, and</a:t>
            </a:r>
          </a:p>
          <a:p>
            <a:r>
              <a:rPr lang="en-US" sz="3000" dirty="0">
                <a:latin typeface="Arial "/>
                <a:cs typeface="Times New Roman" panose="02020603050405020304" pitchFamily="18" charset="0"/>
              </a:rPr>
              <a:t>(2) the demand-loss penalty is monotonically increasing. </a:t>
            </a:r>
            <a:endParaRPr lang="en-US" sz="3000" dirty="0" smtClean="0">
              <a:latin typeface="Arial "/>
              <a:cs typeface="Times New Roman" panose="02020603050405020304" pitchFamily="18" charset="0"/>
            </a:endParaRPr>
          </a:p>
          <a:p>
            <a:r>
              <a:rPr lang="en-US" sz="3000" b="1" i="1" dirty="0">
                <a:latin typeface="Arial "/>
                <a:cs typeface="Times New Roman" panose="02020603050405020304" pitchFamily="18" charset="0"/>
              </a:rPr>
              <a:t>Proposition 2. </a:t>
            </a:r>
            <a:r>
              <a:rPr lang="en-US" sz="3000" dirty="0">
                <a:latin typeface="Arial "/>
                <a:cs typeface="Times New Roman" panose="02020603050405020304" pitchFamily="18" charset="0"/>
              </a:rPr>
              <a:t>The diagonalization method gives the unique equilibrium point with guaranteed global convergence if either one of the following two conditions is satisfied:</a:t>
            </a:r>
          </a:p>
          <a:p>
            <a:r>
              <a:rPr lang="en-US" sz="3000" dirty="0" err="1">
                <a:latin typeface="Arial "/>
                <a:cs typeface="Times New Roman" panose="02020603050405020304" pitchFamily="18" charset="0"/>
              </a:rPr>
              <a:t>i</a:t>
            </a:r>
            <a:r>
              <a:rPr lang="en-US" sz="3000" dirty="0">
                <a:latin typeface="Arial "/>
                <a:cs typeface="Times New Roman" panose="02020603050405020304" pitchFamily="18" charset="0"/>
              </a:rPr>
              <a:t>) The facility status is not sensitive to resource failure;</a:t>
            </a:r>
          </a:p>
          <a:p>
            <a:r>
              <a:rPr lang="en-US" sz="3000" dirty="0">
                <a:latin typeface="Arial "/>
                <a:cs typeface="Times New Roman" panose="02020603050405020304" pitchFamily="18" charset="0"/>
              </a:rPr>
              <a:t>ii) The resource demand is inelastic enough, such that the demand-loss penalty is </a:t>
            </a:r>
            <a:r>
              <a:rPr lang="en-US" sz="3000" dirty="0" smtClean="0">
                <a:latin typeface="Arial "/>
                <a:cs typeface="Times New Roman" panose="02020603050405020304" pitchFamily="18" charset="0"/>
              </a:rPr>
              <a:t>highly sensitive </a:t>
            </a:r>
            <a:r>
              <a:rPr lang="en-US" sz="3000" dirty="0">
                <a:latin typeface="Arial "/>
                <a:cs typeface="Times New Roman" panose="02020603050405020304" pitchFamily="18" charset="0"/>
              </a:rPr>
              <a:t>to the lost demand</a:t>
            </a:r>
          </a:p>
          <a:p>
            <a:endParaRPr lang="en-US" sz="3000" dirty="0">
              <a:latin typeface="Arial "/>
              <a:cs typeface="Times New Roman" panose="02020603050405020304" pitchFamily="18" charset="0"/>
            </a:endParaRP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"/>
          <a:stretch/>
        </p:blipFill>
        <p:spPr>
          <a:xfrm>
            <a:off x="43440819" y="7692546"/>
            <a:ext cx="6247462" cy="4949826"/>
          </a:xfrm>
          <a:prstGeom prst="rect">
            <a:avLst/>
          </a:prstGeom>
        </p:spPr>
      </p:pic>
      <p:sp>
        <p:nvSpPr>
          <p:cNvPr id="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576039" y="7068251"/>
            <a:ext cx="9389545" cy="6859175"/>
          </a:xfrm>
          <a:prstGeom prst="rect">
            <a:avLst/>
          </a:prstGeom>
        </p:spPr>
        <p:txBody>
          <a:bodyPr/>
          <a:lstStyle/>
          <a:p>
            <a:pPr marL="533415" lvl="1" fontAlgn="base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altLang="en-US" sz="3000" b="1" dirty="0"/>
              <a:t>City: Maiduguri, Nigeria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Total population of 1.2 million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Occasional natural disasters: flood, draught, etc. 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Overwhelming number of internally displaced persons (IDPs)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Military events and terrorist attacks threaten the people and infrastructure</a:t>
            </a:r>
          </a:p>
          <a:p>
            <a:pPr marL="533415" lvl="1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altLang="en-US" sz="3000" b="1" dirty="0"/>
              <a:t>Model setting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Seven layers of infrastructure networks and a community layer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 smtClean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Six categories of communities</a:t>
            </a:r>
          </a:p>
          <a:p>
            <a:pPr marL="533415" lvl="1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altLang="en-US" sz="3000" b="1" dirty="0" smtClean="0"/>
              <a:t>Case Study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Disruption at the power substation</a:t>
            </a: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 r="4267"/>
          <a:stretch/>
        </p:blipFill>
        <p:spPr>
          <a:xfrm>
            <a:off x="34711696" y="13892977"/>
            <a:ext cx="7439194" cy="5626017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-525"/>
          <a:stretch/>
        </p:blipFill>
        <p:spPr>
          <a:xfrm>
            <a:off x="42208234" y="13775277"/>
            <a:ext cx="7600658" cy="5665790"/>
          </a:xfrm>
          <a:prstGeom prst="rect">
            <a:avLst/>
          </a:prstGeom>
        </p:spPr>
      </p:pic>
      <p:graphicFrame>
        <p:nvGraphicFramePr>
          <p:cNvPr id="178" name="Table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84012"/>
              </p:ext>
            </p:extLst>
          </p:nvPr>
        </p:nvGraphicFramePr>
        <p:xfrm>
          <a:off x="38988628" y="19533776"/>
          <a:ext cx="10707359" cy="3608530"/>
        </p:xfrm>
        <a:graphic>
          <a:graphicData uri="http://schemas.openxmlformats.org/drawingml/2006/table">
            <a:tbl>
              <a:tblPr/>
              <a:tblGrid>
                <a:gridCol w="29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26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Different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scenarios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Food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Water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253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Access cost increment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Population lost resource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Failed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facilities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(total 11)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Access cost increment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Population lost resource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Failed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facilities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(total 28)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64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0: Case </a:t>
                      </a:r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Study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-7%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458%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4.3%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17.5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64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1: No Queueing Cost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-36%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0.5%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18.0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64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2: </a:t>
                      </a:r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Moderate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 resource cap.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-49%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-25%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17.5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64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3: </a:t>
                      </a:r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High resource cap.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-54%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-35%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17.5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264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4: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Init.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 Water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-27%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2.9%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9.3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264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5: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Init.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 Fuel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22%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1.3%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157%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5.9%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10.6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49638"/>
                  </a:ext>
                </a:extLst>
              </a:tr>
              <a:tr h="283264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6: Water and Fuel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-2%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0.3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860%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8.7%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DejaVu Sans"/>
                          <a:cs typeface="DejaVu Sans"/>
                        </a:rPr>
                        <a:t>16.2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9" name="Rectangle 1028"/>
          <p:cNvSpPr/>
          <p:nvPr/>
        </p:nvSpPr>
        <p:spPr>
          <a:xfrm>
            <a:off x="34576039" y="19123599"/>
            <a:ext cx="44125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15" lvl="1" indent="-533415" defTabSz="5120786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000" b="1" dirty="0" smtClean="0"/>
              <a:t>Result summary</a:t>
            </a:r>
            <a:endParaRPr lang="en-US" altLang="en-US" sz="3000" b="1" dirty="0"/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000" dirty="0" smtClean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Failed facilities:</a:t>
            </a:r>
          </a:p>
          <a:p>
            <a:pPr marL="457200" lvl="1" defTabSz="91440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3000" dirty="0" smtClean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	water: 17.5/28</a:t>
            </a:r>
          </a:p>
          <a:p>
            <a:pPr marL="457200" lvl="1" defTabSz="91440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	</a:t>
            </a:r>
            <a:r>
              <a:rPr lang="en-US" altLang="en-US" sz="3000" dirty="0" smtClean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food: 0.0/11</a:t>
            </a:r>
          </a:p>
          <a:p>
            <a:pPr marL="457200" lvl="1" defTabSz="91440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	</a:t>
            </a:r>
            <a:r>
              <a:rPr lang="en-US" altLang="en-US" sz="3000" dirty="0" smtClean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education: 84.0/84</a:t>
            </a:r>
          </a:p>
          <a:p>
            <a:pPr marL="457200" lvl="1" defTabSz="91440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3000" dirty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	</a:t>
            </a:r>
            <a:r>
              <a:rPr lang="en-US" altLang="en-US" sz="3000" dirty="0" smtClean="0">
                <a:solidFill>
                  <a:srgbClr val="686B5D">
                    <a:lumMod val="50000"/>
                  </a:srgbClr>
                </a:solidFill>
                <a:ea typeface="ＭＳ Ｐゴシック"/>
                <a:cs typeface="Times New Roman" panose="02020603050405020304" pitchFamily="18" charset="0"/>
              </a:rPr>
              <a:t>healthcare: 4.0/4</a:t>
            </a:r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71" grpId="0" uiExpand="1" build="p"/>
    </p:bldLst>
  </p:timing>
</p:sld>
</file>

<file path=ppt/theme/theme1.xml><?xml version="1.0" encoding="utf-8"?>
<a:theme xmlns:a="http://schemas.openxmlformats.org/drawingml/2006/main" name="Medical Poster">
  <a:themeElements>
    <a:clrScheme name="Medical Poster B">
      <a:dk1>
        <a:sysClr val="windowText" lastClr="000000"/>
      </a:dk1>
      <a:lt1>
        <a:sysClr val="window" lastClr="FFFFFF"/>
      </a:lt1>
      <a:dk2>
        <a:srgbClr val="256693"/>
      </a:dk2>
      <a:lt2>
        <a:srgbClr val="D2EAFA"/>
      </a:lt2>
      <a:accent1>
        <a:srgbClr val="2F82BB"/>
      </a:accent1>
      <a:accent2>
        <a:srgbClr val="C9C64E"/>
      </a:accent2>
      <a:accent3>
        <a:srgbClr val="A5AB81"/>
      </a:accent3>
      <a:accent4>
        <a:srgbClr val="D8B25C"/>
      </a:accent4>
      <a:accent5>
        <a:srgbClr val="689CC0"/>
      </a:accent5>
      <a:accent6>
        <a:srgbClr val="968C8C"/>
      </a:accent6>
      <a:hlink>
        <a:srgbClr val="2F82BB"/>
      </a:hlink>
      <a:folHlink>
        <a:srgbClr val="808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0CDA158F-BD11-4947-AD81-47123E717BAC}" vid="{D7EF840D-21B4-42C8-9035-CFD5E088B4D5}"/>
    </a:ext>
  </a:extLst>
</a:theme>
</file>

<file path=ppt/theme/theme2.xml><?xml version="1.0" encoding="utf-8"?>
<a:theme xmlns:a="http://schemas.openxmlformats.org/drawingml/2006/main" name="Office Theme">
  <a:themeElements>
    <a:clrScheme name="Medical Poster B">
      <a:dk1>
        <a:sysClr val="windowText" lastClr="000000"/>
      </a:dk1>
      <a:lt1>
        <a:sysClr val="window" lastClr="FFFFFF"/>
      </a:lt1>
      <a:dk2>
        <a:srgbClr val="256693"/>
      </a:dk2>
      <a:lt2>
        <a:srgbClr val="D2EAFA"/>
      </a:lt2>
      <a:accent1>
        <a:srgbClr val="2F82BB"/>
      </a:accent1>
      <a:accent2>
        <a:srgbClr val="C9C64E"/>
      </a:accent2>
      <a:accent3>
        <a:srgbClr val="A5AB81"/>
      </a:accent3>
      <a:accent4>
        <a:srgbClr val="D8B25C"/>
      </a:accent4>
      <a:accent5>
        <a:srgbClr val="689CC0"/>
      </a:accent5>
      <a:accent6>
        <a:srgbClr val="968C8C"/>
      </a:accent6>
      <a:hlink>
        <a:srgbClr val="2F82BB"/>
      </a:hlink>
      <a:folHlink>
        <a:srgbClr val="808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 Poster B">
      <a:dk1>
        <a:sysClr val="windowText" lastClr="000000"/>
      </a:dk1>
      <a:lt1>
        <a:sysClr val="window" lastClr="FFFFFF"/>
      </a:lt1>
      <a:dk2>
        <a:srgbClr val="256693"/>
      </a:dk2>
      <a:lt2>
        <a:srgbClr val="D2EAFA"/>
      </a:lt2>
      <a:accent1>
        <a:srgbClr val="2F82BB"/>
      </a:accent1>
      <a:accent2>
        <a:srgbClr val="C9C64E"/>
      </a:accent2>
      <a:accent3>
        <a:srgbClr val="A5AB81"/>
      </a:accent3>
      <a:accent4>
        <a:srgbClr val="D8B25C"/>
      </a:accent4>
      <a:accent5>
        <a:srgbClr val="689CC0"/>
      </a:accent5>
      <a:accent6>
        <a:srgbClr val="968C8C"/>
      </a:accent6>
      <a:hlink>
        <a:srgbClr val="2F82BB"/>
      </a:hlink>
      <a:folHlink>
        <a:srgbClr val="808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51A831-6165-46D3-80FA-B53FDB37F9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(blue and green design)</Template>
  <TotalTime>0</TotalTime>
  <Words>910</Words>
  <Application>Microsoft Office PowerPoint</Application>
  <PresentationFormat>Custom</PresentationFormat>
  <Paragraphs>185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 </vt:lpstr>
      <vt:lpstr>DejaVu Sans</vt:lpstr>
      <vt:lpstr>ＭＳ Ｐゴシック</vt:lpstr>
      <vt:lpstr>Arial</vt:lpstr>
      <vt:lpstr>Arial Black</vt:lpstr>
      <vt:lpstr>Calibri</vt:lpstr>
      <vt:lpstr>Calibri Light</vt:lpstr>
      <vt:lpstr>Cambria</vt:lpstr>
      <vt:lpstr>Georgia</vt:lpstr>
      <vt:lpstr>Times New Roman</vt:lpstr>
      <vt:lpstr>Medical Poster</vt:lpstr>
      <vt:lpstr>Equation</vt:lpstr>
      <vt:lpstr>Vulnerability of Interdependent Urban Infrastructure Networks:  Failure Propagation and Societal Impacts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2016-01-07T00:48:40Z</dcterms:created>
  <dcterms:modified xsi:type="dcterms:W3CDTF">2016-01-08T00:13:52Z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TC040010579991</vt:lpwstr>
  </property>
</Properties>
</file>